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Alice Bold" charset="1" panose="00000500000000000000"/>
      <p:regular r:id="rId26"/>
    </p:embeddedFont>
    <p:embeddedFont>
      <p:font typeface="Girassol" charset="1" panose="00000000000000000000"/>
      <p:regular r:id="rId27"/>
    </p:embeddedFont>
    <p:embeddedFont>
      <p:font typeface="Inter Bold" charset="1" panose="020B0802030000000004"/>
      <p:regular r:id="rId28"/>
    </p:embeddedFont>
    <p:embeddedFont>
      <p:font typeface="Inter" charset="1" panose="020B0502030000000004"/>
      <p:regular r:id="rId29"/>
    </p:embeddedFont>
    <p:embeddedFont>
      <p:font typeface="Inter Heavy" charset="1" panose="020005030000000200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https://amzn.in/d/b7qtoPA" TargetMode="External" Type="http://schemas.openxmlformats.org/officeDocument/2006/relationships/hyperlink"/><Relationship Id="rId11" Target="https://amzn.in/d/icLqaVo" TargetMode="External" Type="http://schemas.openxmlformats.org/officeDocument/2006/relationships/hyperlink"/><Relationship Id="rId12" Target="https://amzn.in/d/ez8b1Pr" TargetMode="External" Type="http://schemas.openxmlformats.org/officeDocument/2006/relationships/hyperlink"/><Relationship Id="rId13" Target="https://amzn.in/d/bxCXS3R" TargetMode="External" Type="http://schemas.openxmlformats.org/officeDocument/2006/relationships/hyperlink"/><Relationship Id="rId14" Target="https://amzn.in/d/ct6WSnq" TargetMode="External" Type="http://schemas.openxmlformats.org/officeDocument/2006/relationships/hyperlink"/><Relationship Id="rId15" Target="https://amzn.in/d/3hWiPnq" TargetMode="External" Type="http://schemas.openxmlformats.org/officeDocument/2006/relationships/hyperlink"/><Relationship Id="rId16" Target="https://amzn.in/d/61MLev3" TargetMode="External" Type="http://schemas.openxmlformats.org/officeDocument/2006/relationships/hyperlink"/><Relationship Id="rId17" Target="https://amzn.in/d/evYe2mL" TargetMode="External" Type="http://schemas.openxmlformats.org/officeDocument/2006/relationships/hyperlink"/><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svg" Type="http://schemas.openxmlformats.org/officeDocument/2006/relationships/image"/><Relationship Id="rId12" Target="../media/image49.png" Type="http://schemas.openxmlformats.org/officeDocument/2006/relationships/image"/><Relationship Id="rId13" Target="../media/image50.svg" Type="http://schemas.openxmlformats.org/officeDocument/2006/relationships/image"/><Relationship Id="rId14" Target="../media/image51.pn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grpSp>
        <p:nvGrpSpPr>
          <p:cNvPr name="Group 2" id="2"/>
          <p:cNvGrpSpPr/>
          <p:nvPr/>
        </p:nvGrpSpPr>
        <p:grpSpPr>
          <a:xfrm rot="0">
            <a:off x="-464750" y="6567309"/>
            <a:ext cx="19216513" cy="1739721"/>
            <a:chOff x="0" y="0"/>
            <a:chExt cx="5061139" cy="458198"/>
          </a:xfrm>
        </p:grpSpPr>
        <p:sp>
          <p:nvSpPr>
            <p:cNvPr name="Freeform 3" id="3"/>
            <p:cNvSpPr/>
            <p:nvPr/>
          </p:nvSpPr>
          <p:spPr>
            <a:xfrm flipH="false" flipV="false" rot="0">
              <a:off x="0" y="0"/>
              <a:ext cx="5061140" cy="458198"/>
            </a:xfrm>
            <a:custGeom>
              <a:avLst/>
              <a:gdLst/>
              <a:ahLst/>
              <a:cxnLst/>
              <a:rect r="r" b="b" t="t" l="l"/>
              <a:pathLst>
                <a:path h="458198" w="5061140">
                  <a:moveTo>
                    <a:pt x="0" y="0"/>
                  </a:moveTo>
                  <a:lnTo>
                    <a:pt x="5061140" y="0"/>
                  </a:lnTo>
                  <a:lnTo>
                    <a:pt x="5061140" y="458198"/>
                  </a:lnTo>
                  <a:lnTo>
                    <a:pt x="0" y="458198"/>
                  </a:lnTo>
                  <a:close/>
                </a:path>
              </a:pathLst>
            </a:custGeom>
            <a:solidFill>
              <a:srgbClr val="F4E5D9"/>
            </a:solidFill>
          </p:spPr>
        </p:sp>
        <p:sp>
          <p:nvSpPr>
            <p:cNvPr name="TextBox 4" id="4"/>
            <p:cNvSpPr txBox="true"/>
            <p:nvPr/>
          </p:nvSpPr>
          <p:spPr>
            <a:xfrm>
              <a:off x="0" y="-38100"/>
              <a:ext cx="5061139" cy="496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63763" y="6567309"/>
            <a:ext cx="19216513" cy="229400"/>
            <a:chOff x="0" y="0"/>
            <a:chExt cx="5061139" cy="60418"/>
          </a:xfrm>
        </p:grpSpPr>
        <p:sp>
          <p:nvSpPr>
            <p:cNvPr name="Freeform 6" id="6"/>
            <p:cNvSpPr/>
            <p:nvPr/>
          </p:nvSpPr>
          <p:spPr>
            <a:xfrm flipH="false" flipV="false" rot="0">
              <a:off x="0" y="0"/>
              <a:ext cx="5061140" cy="60418"/>
            </a:xfrm>
            <a:custGeom>
              <a:avLst/>
              <a:gdLst/>
              <a:ahLst/>
              <a:cxnLst/>
              <a:rect r="r" b="b" t="t" l="l"/>
              <a:pathLst>
                <a:path h="60418" w="5061140">
                  <a:moveTo>
                    <a:pt x="0" y="0"/>
                  </a:moveTo>
                  <a:lnTo>
                    <a:pt x="5061140" y="0"/>
                  </a:lnTo>
                  <a:lnTo>
                    <a:pt x="5061140" y="60418"/>
                  </a:lnTo>
                  <a:lnTo>
                    <a:pt x="0" y="60418"/>
                  </a:lnTo>
                  <a:close/>
                </a:path>
              </a:pathLst>
            </a:custGeom>
            <a:solidFill>
              <a:srgbClr val="D1B8A6"/>
            </a:solidFill>
          </p:spPr>
        </p:sp>
        <p:sp>
          <p:nvSpPr>
            <p:cNvPr name="TextBox 7" id="7"/>
            <p:cNvSpPr txBox="true"/>
            <p:nvPr/>
          </p:nvSpPr>
          <p:spPr>
            <a:xfrm>
              <a:off x="0" y="-38100"/>
              <a:ext cx="5061139" cy="985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590990" y="8307031"/>
            <a:ext cx="30642881" cy="3590752"/>
          </a:xfrm>
          <a:custGeom>
            <a:avLst/>
            <a:gdLst/>
            <a:ahLst/>
            <a:cxnLst/>
            <a:rect r="r" b="b" t="t" l="l"/>
            <a:pathLst>
              <a:path h="3590752" w="30642881">
                <a:moveTo>
                  <a:pt x="0" y="0"/>
                </a:moveTo>
                <a:lnTo>
                  <a:pt x="30642881" y="0"/>
                </a:lnTo>
                <a:lnTo>
                  <a:pt x="30642881" y="3590751"/>
                </a:lnTo>
                <a:lnTo>
                  <a:pt x="0" y="3590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845241" y="5169170"/>
            <a:ext cx="2493885" cy="7219140"/>
          </a:xfrm>
          <a:custGeom>
            <a:avLst/>
            <a:gdLst/>
            <a:ahLst/>
            <a:cxnLst/>
            <a:rect r="r" b="b" t="t" l="l"/>
            <a:pathLst>
              <a:path h="7219140" w="2493885">
                <a:moveTo>
                  <a:pt x="0" y="0"/>
                </a:moveTo>
                <a:lnTo>
                  <a:pt x="2493885" y="0"/>
                </a:lnTo>
                <a:lnTo>
                  <a:pt x="2493885" y="7219140"/>
                </a:lnTo>
                <a:lnTo>
                  <a:pt x="0" y="72191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339126" y="4739309"/>
            <a:ext cx="4102646" cy="7649001"/>
          </a:xfrm>
          <a:custGeom>
            <a:avLst/>
            <a:gdLst/>
            <a:ahLst/>
            <a:cxnLst/>
            <a:rect r="r" b="b" t="t" l="l"/>
            <a:pathLst>
              <a:path h="7649001" w="4102646">
                <a:moveTo>
                  <a:pt x="0" y="0"/>
                </a:moveTo>
                <a:lnTo>
                  <a:pt x="4102646" y="0"/>
                </a:lnTo>
                <a:lnTo>
                  <a:pt x="4102646" y="7649001"/>
                </a:lnTo>
                <a:lnTo>
                  <a:pt x="0" y="7649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5493612" y="624509"/>
            <a:ext cx="4866968" cy="4114800"/>
          </a:xfrm>
          <a:custGeom>
            <a:avLst/>
            <a:gdLst/>
            <a:ahLst/>
            <a:cxnLst/>
            <a:rect r="r" b="b" t="t" l="l"/>
            <a:pathLst>
              <a:path h="4114800" w="4866968">
                <a:moveTo>
                  <a:pt x="0" y="0"/>
                </a:moveTo>
                <a:lnTo>
                  <a:pt x="4866968" y="0"/>
                </a:lnTo>
                <a:lnTo>
                  <a:pt x="486696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5817326" y="4624609"/>
            <a:ext cx="2109770" cy="4114800"/>
          </a:xfrm>
          <a:custGeom>
            <a:avLst/>
            <a:gdLst/>
            <a:ahLst/>
            <a:cxnLst/>
            <a:rect r="r" b="b" t="t" l="l"/>
            <a:pathLst>
              <a:path h="4114800" w="2109770">
                <a:moveTo>
                  <a:pt x="0" y="0"/>
                </a:moveTo>
                <a:lnTo>
                  <a:pt x="2109770" y="0"/>
                </a:lnTo>
                <a:lnTo>
                  <a:pt x="210977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363292" y="4739309"/>
            <a:ext cx="2311769" cy="4114800"/>
          </a:xfrm>
          <a:custGeom>
            <a:avLst/>
            <a:gdLst/>
            <a:ahLst/>
            <a:cxnLst/>
            <a:rect r="r" b="b" t="t" l="l"/>
            <a:pathLst>
              <a:path h="4114800" w="2311769">
                <a:moveTo>
                  <a:pt x="0" y="0"/>
                </a:moveTo>
                <a:lnTo>
                  <a:pt x="2311769" y="0"/>
                </a:lnTo>
                <a:lnTo>
                  <a:pt x="23117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4272007" y="6682009"/>
            <a:ext cx="1760958" cy="2043306"/>
          </a:xfrm>
          <a:custGeom>
            <a:avLst/>
            <a:gdLst/>
            <a:ahLst/>
            <a:cxnLst/>
            <a:rect r="r" b="b" t="t" l="l"/>
            <a:pathLst>
              <a:path h="2043306" w="1760958">
                <a:moveTo>
                  <a:pt x="0" y="0"/>
                </a:moveTo>
                <a:lnTo>
                  <a:pt x="1760958" y="0"/>
                </a:lnTo>
                <a:lnTo>
                  <a:pt x="1760958" y="2043306"/>
                </a:lnTo>
                <a:lnTo>
                  <a:pt x="0" y="204330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5" id="15"/>
          <p:cNvGrpSpPr/>
          <p:nvPr/>
        </p:nvGrpSpPr>
        <p:grpSpPr>
          <a:xfrm rot="0">
            <a:off x="4654408" y="628948"/>
            <a:ext cx="8152084" cy="626745"/>
            <a:chOff x="0" y="0"/>
            <a:chExt cx="2147051" cy="165069"/>
          </a:xfrm>
        </p:grpSpPr>
        <p:sp>
          <p:nvSpPr>
            <p:cNvPr name="Freeform 16" id="16"/>
            <p:cNvSpPr/>
            <p:nvPr/>
          </p:nvSpPr>
          <p:spPr>
            <a:xfrm flipH="false" flipV="false" rot="0">
              <a:off x="0" y="0"/>
              <a:ext cx="2147051" cy="165069"/>
            </a:xfrm>
            <a:custGeom>
              <a:avLst/>
              <a:gdLst/>
              <a:ahLst/>
              <a:cxnLst/>
              <a:rect r="r" b="b" t="t" l="l"/>
              <a:pathLst>
                <a:path h="165069" w="2147051">
                  <a:moveTo>
                    <a:pt x="0" y="0"/>
                  </a:moveTo>
                  <a:lnTo>
                    <a:pt x="2147051" y="0"/>
                  </a:lnTo>
                  <a:lnTo>
                    <a:pt x="2147051" y="165069"/>
                  </a:lnTo>
                  <a:lnTo>
                    <a:pt x="0" y="165069"/>
                  </a:lnTo>
                  <a:close/>
                </a:path>
              </a:pathLst>
            </a:custGeom>
            <a:solidFill>
              <a:srgbClr val="F4E5D9"/>
            </a:solidFill>
          </p:spPr>
        </p:sp>
        <p:sp>
          <p:nvSpPr>
            <p:cNvPr name="TextBox 17" id="17"/>
            <p:cNvSpPr txBox="true"/>
            <p:nvPr/>
          </p:nvSpPr>
          <p:spPr>
            <a:xfrm>
              <a:off x="0" y="-57150"/>
              <a:ext cx="2147051" cy="222219"/>
            </a:xfrm>
            <a:prstGeom prst="rect">
              <a:avLst/>
            </a:prstGeom>
          </p:spPr>
          <p:txBody>
            <a:bodyPr anchor="ctr" rtlCol="false" tIns="50800" lIns="50800" bIns="50800" rIns="50800"/>
            <a:lstStyle/>
            <a:p>
              <a:pPr algn="ctr">
                <a:lnSpc>
                  <a:spcPts val="4199"/>
                </a:lnSpc>
              </a:pPr>
              <a:r>
                <a:rPr lang="en-US" sz="2999">
                  <a:solidFill>
                    <a:srgbClr val="3F322B"/>
                  </a:solidFill>
                  <a:latin typeface="Alice Bold"/>
                  <a:ea typeface="Alice Bold"/>
                  <a:cs typeface="Alice Bold"/>
                  <a:sym typeface="Alice Bold"/>
                </a:rPr>
                <a:t>Timed Medicine Administration</a:t>
              </a:r>
            </a:p>
          </p:txBody>
        </p:sp>
      </p:grpSp>
      <p:sp>
        <p:nvSpPr>
          <p:cNvPr name="Freeform 18" id="18"/>
          <p:cNvSpPr/>
          <p:nvPr/>
        </p:nvSpPr>
        <p:spPr>
          <a:xfrm flipH="false" flipV="false" rot="0">
            <a:off x="546610" y="446548"/>
            <a:ext cx="1945133" cy="1942141"/>
          </a:xfrm>
          <a:custGeom>
            <a:avLst/>
            <a:gdLst/>
            <a:ahLst/>
            <a:cxnLst/>
            <a:rect r="r" b="b" t="t" l="l"/>
            <a:pathLst>
              <a:path h="1942141" w="1945133">
                <a:moveTo>
                  <a:pt x="0" y="0"/>
                </a:moveTo>
                <a:lnTo>
                  <a:pt x="1945133" y="0"/>
                </a:lnTo>
                <a:lnTo>
                  <a:pt x="1945133" y="1942141"/>
                </a:lnTo>
                <a:lnTo>
                  <a:pt x="0" y="1942141"/>
                </a:lnTo>
                <a:lnTo>
                  <a:pt x="0" y="0"/>
                </a:lnTo>
                <a:close/>
              </a:path>
            </a:pathLst>
          </a:custGeom>
          <a:blipFill>
            <a:blip r:embed="rId16"/>
            <a:stretch>
              <a:fillRect l="0" t="0" r="0" b="0"/>
            </a:stretch>
          </a:blipFill>
        </p:spPr>
      </p:sp>
      <p:sp>
        <p:nvSpPr>
          <p:cNvPr name="TextBox 19" id="19"/>
          <p:cNvSpPr txBox="true"/>
          <p:nvPr/>
        </p:nvSpPr>
        <p:spPr>
          <a:xfrm rot="0">
            <a:off x="2675061" y="1550968"/>
            <a:ext cx="12477424" cy="3454905"/>
          </a:xfrm>
          <a:prstGeom prst="rect">
            <a:avLst/>
          </a:prstGeom>
        </p:spPr>
        <p:txBody>
          <a:bodyPr anchor="t" rtlCol="false" tIns="0" lIns="0" bIns="0" rIns="0">
            <a:spAutoFit/>
          </a:bodyPr>
          <a:lstStyle/>
          <a:p>
            <a:pPr algn="ctr">
              <a:lnSpc>
                <a:spcPts val="8960"/>
              </a:lnSpc>
            </a:pPr>
            <a:r>
              <a:rPr lang="en-US" sz="8699">
                <a:solidFill>
                  <a:srgbClr val="3F322B"/>
                </a:solidFill>
                <a:latin typeface="Girassol"/>
                <a:ea typeface="Girassol"/>
                <a:cs typeface="Girassol"/>
                <a:sym typeface="Girassol"/>
              </a:rPr>
              <a:t>Automated Pill Reminder and Dispensing </a:t>
            </a:r>
            <a:r>
              <a:rPr lang="en-US" sz="8699">
                <a:solidFill>
                  <a:srgbClr val="3F322B"/>
                </a:solidFill>
                <a:latin typeface="Girassol"/>
                <a:ea typeface="Girassol"/>
                <a:cs typeface="Girassol"/>
                <a:sym typeface="Girassol"/>
              </a:rPr>
              <a:t>System with Consumption Verification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6967583" y="0"/>
            <a:ext cx="1320417" cy="2262397"/>
          </a:xfrm>
          <a:custGeom>
            <a:avLst/>
            <a:gdLst/>
            <a:ahLst/>
            <a:cxnLst/>
            <a:rect r="r" b="b" t="t" l="l"/>
            <a:pathLst>
              <a:path h="2262397" w="1320417">
                <a:moveTo>
                  <a:pt x="0" y="0"/>
                </a:moveTo>
                <a:lnTo>
                  <a:pt x="1320417" y="0"/>
                </a:lnTo>
                <a:lnTo>
                  <a:pt x="1320417" y="2262397"/>
                </a:lnTo>
                <a:lnTo>
                  <a:pt x="0" y="226239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4641" y="2262397"/>
          <a:ext cx="18283359" cy="8024603"/>
        </p:xfrm>
        <a:graphic>
          <a:graphicData uri="http://schemas.openxmlformats.org/drawingml/2006/table">
            <a:tbl>
              <a:tblPr/>
              <a:tblGrid>
                <a:gridCol w="1176527"/>
                <a:gridCol w="2733126"/>
                <a:gridCol w="2657154"/>
                <a:gridCol w="2288498"/>
                <a:gridCol w="4436363"/>
                <a:gridCol w="4991692"/>
              </a:tblGrid>
              <a:tr h="1292869">
                <a:tc>
                  <a:txBody>
                    <a:bodyPr anchor="t" rtlCol="false"/>
                    <a:lstStyle/>
                    <a:p>
                      <a:pPr algn="ctr">
                        <a:lnSpc>
                          <a:spcPts val="2940"/>
                        </a:lnSpc>
                        <a:defRPr/>
                      </a:pPr>
                      <a:r>
                        <a:rPr lang="en-US" sz="2100" b="true">
                          <a:solidFill>
                            <a:srgbClr val="000000"/>
                          </a:solidFill>
                          <a:latin typeface="Inter Bold"/>
                          <a:ea typeface="Inter Bold"/>
                          <a:cs typeface="Inter Bold"/>
                          <a:sym typeface="Inter Bold"/>
                        </a:rPr>
                        <a:t>S. 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977B"/>
                    </a:solidFill>
                  </a:tcPr>
                </a:tc>
                <a:tc>
                  <a:txBody>
                    <a:bodyPr anchor="t" rtlCol="false"/>
                    <a:lstStyle/>
                    <a:p>
                      <a:pPr algn="ctr">
                        <a:lnSpc>
                          <a:spcPts val="2940"/>
                        </a:lnSpc>
                        <a:defRPr/>
                      </a:pPr>
                      <a:r>
                        <a:rPr lang="en-US" sz="2100" b="true">
                          <a:solidFill>
                            <a:srgbClr val="000000"/>
                          </a:solidFill>
                          <a:latin typeface="Inter Bold"/>
                          <a:ea typeface="Inter Bold"/>
                          <a:cs typeface="Inter Bold"/>
                          <a:sym typeface="Inter Bold"/>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977B"/>
                    </a:solidFill>
                  </a:tcPr>
                </a:tc>
                <a:tc>
                  <a:txBody>
                    <a:bodyPr anchor="t" rtlCol="false"/>
                    <a:lstStyle/>
                    <a:p>
                      <a:pPr algn="l">
                        <a:lnSpc>
                          <a:spcPts val="2940"/>
                        </a:lnSpc>
                        <a:defRPr/>
                      </a:pPr>
                      <a:r>
                        <a:rPr lang="en-US" sz="2100" b="true">
                          <a:solidFill>
                            <a:srgbClr val="000000"/>
                          </a:solidFill>
                          <a:latin typeface="Inter Bold"/>
                          <a:ea typeface="Inter Bold"/>
                          <a:cs typeface="Inter Bold"/>
                          <a:sym typeface="Inter Bold"/>
                        </a:rPr>
                        <a:t>Authors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977B"/>
                    </a:solidFill>
                  </a:tcPr>
                </a:tc>
                <a:tc>
                  <a:txBody>
                    <a:bodyPr anchor="t" rtlCol="false"/>
                    <a:lstStyle/>
                    <a:p>
                      <a:pPr algn="ctr">
                        <a:lnSpc>
                          <a:spcPts val="2940"/>
                        </a:lnSpc>
                        <a:defRPr/>
                      </a:pPr>
                      <a:r>
                        <a:rPr lang="en-US" sz="2100" b="true">
                          <a:solidFill>
                            <a:srgbClr val="000000"/>
                          </a:solidFill>
                          <a:latin typeface="Inter Bold"/>
                          <a:ea typeface="Inter Bold"/>
                          <a:cs typeface="Inter Bold"/>
                          <a:sym typeface="Inter Bold"/>
                        </a:rPr>
                        <a:t>Journal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977B"/>
                    </a:solidFill>
                  </a:tcPr>
                </a:tc>
                <a:tc>
                  <a:txBody>
                    <a:bodyPr anchor="t" rtlCol="false"/>
                    <a:lstStyle/>
                    <a:p>
                      <a:pPr algn="ctr">
                        <a:lnSpc>
                          <a:spcPts val="2940"/>
                        </a:lnSpc>
                        <a:defRPr/>
                      </a:pPr>
                      <a:r>
                        <a:rPr lang="en-US" sz="2100" b="true">
                          <a:solidFill>
                            <a:srgbClr val="000000"/>
                          </a:solidFill>
                          <a:latin typeface="Inter Bold"/>
                          <a:ea typeface="Inter Bold"/>
                          <a:cs typeface="Inter Bold"/>
                          <a:sym typeface="Inter Bold"/>
                        </a:rPr>
                        <a:t>Methodology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977B"/>
                    </a:solidFill>
                  </a:tcPr>
                </a:tc>
                <a:tc>
                  <a:txBody>
                    <a:bodyPr anchor="t" rtlCol="false"/>
                    <a:lstStyle/>
                    <a:p>
                      <a:pPr algn="ctr">
                        <a:lnSpc>
                          <a:spcPts val="2940"/>
                        </a:lnSpc>
                        <a:defRPr/>
                      </a:pPr>
                      <a:r>
                        <a:rPr lang="en-US" sz="2100" b="true">
                          <a:solidFill>
                            <a:srgbClr val="000000"/>
                          </a:solidFill>
                          <a:latin typeface="Inter Bold"/>
                          <a:ea typeface="Inter Bold"/>
                          <a:cs typeface="Inter Bold"/>
                          <a:sym typeface="Inter Bold"/>
                        </a:rPr>
                        <a:t>Research Gap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977B"/>
                    </a:solidFill>
                  </a:tcPr>
                </a:tc>
              </a:tr>
              <a:tr h="3137364">
                <a:tc>
                  <a:txBody>
                    <a:bodyPr anchor="t" rtlCol="false"/>
                    <a:lstStyle/>
                    <a:p>
                      <a:pPr algn="ctr">
                        <a:lnSpc>
                          <a:spcPts val="2659"/>
                        </a:lnSpc>
                        <a:defRPr/>
                      </a:pPr>
                      <a:r>
                        <a:rPr lang="en-US" sz="1899">
                          <a:solidFill>
                            <a:srgbClr val="000000"/>
                          </a:solidFill>
                          <a:latin typeface="Inter"/>
                          <a:ea typeface="Inter"/>
                          <a:cs typeface="Inter"/>
                          <a:sym typeface="Inter"/>
                        </a:rPr>
                        <a:t>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Smart Medical Pills Dispenser (2023)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Alnajjar, K. A., Altamimi, A., Altamimi, K., Alshehhi, A., Ansari, S., Mahmoud, S., &amp; Hussain, A. J.</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16th International Conference on Developments in eSystems Engineering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The proposed system leverages mobile phones for delivering timely medication reminders and incorporates a patient-to-hospital communication framework, enabling caregivers to schedule and monitor medications, dosages, and timings.</a:t>
                      </a:r>
                      <a:endParaRPr lang="en-US" sz="1100"/>
                    </a:p>
                    <a:p>
                      <a:pPr algn="l">
                        <a:lnSpc>
                          <a:spcPts val="196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Existing solutions lack robust caregiver-controlled scheduling frameworks and seamless communication between patients and hospitals, limiting their effectiveness in ensuring medication adherence for chronic condition management.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594370">
                <a:tc>
                  <a:txBody>
                    <a:bodyPr anchor="t" rtlCol="false"/>
                    <a:lstStyle/>
                    <a:p>
                      <a:pPr algn="ctr">
                        <a:lnSpc>
                          <a:spcPts val="2659"/>
                        </a:lnSpc>
                        <a:defRPr/>
                      </a:pPr>
                      <a:r>
                        <a:rPr lang="en-US" sz="1899">
                          <a:solidFill>
                            <a:srgbClr val="000000"/>
                          </a:solidFill>
                          <a:latin typeface="Inter"/>
                          <a:ea typeface="Inter"/>
                          <a:cs typeface="Inter"/>
                          <a:sym typeface="Inter"/>
                        </a:rPr>
                        <a:t>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A Smart Medication Box with Regular Medications and In-Time Refilling (2023)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Praveena, H. D., &amp; Geetha, 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2nd International Conference on Edge Computing and Applications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 The Smart Medication Box utilizes LED displays, sound, and light for medication reminders, along with a GSM module to notify family members about medicine intake and manage medicine stock by automating refill requests through authenticated pharmacists.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Existing systems fail to integrate automated medicine stock monitoring and refill requests alongside real-time intake notifications, leaving gaps in comprehensive medication management for elderly individuals.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2548826" y="384810"/>
            <a:ext cx="13194989" cy="1325880"/>
          </a:xfrm>
          <a:prstGeom prst="rect">
            <a:avLst/>
          </a:prstGeom>
        </p:spPr>
        <p:txBody>
          <a:bodyPr anchor="t" rtlCol="false" tIns="0" lIns="0" bIns="0" rIns="0">
            <a:spAutoFit/>
          </a:bodyPr>
          <a:lstStyle/>
          <a:p>
            <a:pPr algn="ctr">
              <a:lnSpc>
                <a:spcPts val="10260"/>
              </a:lnSpc>
            </a:pPr>
            <a:r>
              <a:rPr lang="en-US" sz="9000">
                <a:solidFill>
                  <a:srgbClr val="3F322B"/>
                </a:solidFill>
                <a:latin typeface="Girassol"/>
                <a:ea typeface="Girassol"/>
                <a:cs typeface="Girassol"/>
                <a:sym typeface="Girassol"/>
              </a:rPr>
              <a:t>Literature Survey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grpSp>
        <p:nvGrpSpPr>
          <p:cNvPr name="Group 2" id="2"/>
          <p:cNvGrpSpPr/>
          <p:nvPr/>
        </p:nvGrpSpPr>
        <p:grpSpPr>
          <a:xfrm rot="0">
            <a:off x="1921247" y="3424847"/>
            <a:ext cx="7082961" cy="3058022"/>
            <a:chOff x="0" y="0"/>
            <a:chExt cx="883555" cy="381469"/>
          </a:xfrm>
        </p:grpSpPr>
        <p:sp>
          <p:nvSpPr>
            <p:cNvPr name="Freeform 3" id="3"/>
            <p:cNvSpPr/>
            <p:nvPr/>
          </p:nvSpPr>
          <p:spPr>
            <a:xfrm flipH="false" flipV="false" rot="0">
              <a:off x="0" y="0"/>
              <a:ext cx="883555" cy="381469"/>
            </a:xfrm>
            <a:custGeom>
              <a:avLst/>
              <a:gdLst/>
              <a:ahLst/>
              <a:cxnLst/>
              <a:rect r="r" b="b" t="t" l="l"/>
              <a:pathLst>
                <a:path h="381469" w="883555">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FDF3EB"/>
            </a:solidFill>
            <a:ln w="19050" cap="sq">
              <a:solidFill>
                <a:srgbClr val="3F322B"/>
              </a:solidFill>
              <a:prstDash val="lgDash"/>
              <a:miter/>
            </a:ln>
          </p:spPr>
        </p:sp>
        <p:sp>
          <p:nvSpPr>
            <p:cNvPr name="TextBox 4" id="4"/>
            <p:cNvSpPr txBox="true"/>
            <p:nvPr/>
          </p:nvSpPr>
          <p:spPr>
            <a:xfrm>
              <a:off x="0" y="-38100"/>
              <a:ext cx="883555" cy="41956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921247" y="6951272"/>
            <a:ext cx="7082961" cy="3058022"/>
            <a:chOff x="0" y="0"/>
            <a:chExt cx="883555" cy="381469"/>
          </a:xfrm>
        </p:grpSpPr>
        <p:sp>
          <p:nvSpPr>
            <p:cNvPr name="Freeform 6" id="6"/>
            <p:cNvSpPr/>
            <p:nvPr/>
          </p:nvSpPr>
          <p:spPr>
            <a:xfrm flipH="false" flipV="false" rot="0">
              <a:off x="0" y="0"/>
              <a:ext cx="883555" cy="381469"/>
            </a:xfrm>
            <a:custGeom>
              <a:avLst/>
              <a:gdLst/>
              <a:ahLst/>
              <a:cxnLst/>
              <a:rect r="r" b="b" t="t" l="l"/>
              <a:pathLst>
                <a:path h="381469" w="883555">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FDF3EB"/>
            </a:solidFill>
            <a:ln w="19050" cap="sq">
              <a:solidFill>
                <a:srgbClr val="3F322B"/>
              </a:solidFill>
              <a:prstDash val="lgDash"/>
              <a:miter/>
            </a:ln>
          </p:spPr>
        </p:sp>
        <p:sp>
          <p:nvSpPr>
            <p:cNvPr name="TextBox 7" id="7"/>
            <p:cNvSpPr txBox="true"/>
            <p:nvPr/>
          </p:nvSpPr>
          <p:spPr>
            <a:xfrm>
              <a:off x="0" y="-38100"/>
              <a:ext cx="883555" cy="41956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283792" y="3424847"/>
            <a:ext cx="7082961" cy="3058022"/>
            <a:chOff x="0" y="0"/>
            <a:chExt cx="883555" cy="381469"/>
          </a:xfrm>
        </p:grpSpPr>
        <p:sp>
          <p:nvSpPr>
            <p:cNvPr name="Freeform 9" id="9"/>
            <p:cNvSpPr/>
            <p:nvPr/>
          </p:nvSpPr>
          <p:spPr>
            <a:xfrm flipH="false" flipV="false" rot="0">
              <a:off x="0" y="0"/>
              <a:ext cx="883555" cy="381469"/>
            </a:xfrm>
            <a:custGeom>
              <a:avLst/>
              <a:gdLst/>
              <a:ahLst/>
              <a:cxnLst/>
              <a:rect r="r" b="b" t="t" l="l"/>
              <a:pathLst>
                <a:path h="381469" w="883555">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FDF3EB"/>
            </a:solidFill>
            <a:ln w="19050" cap="sq">
              <a:solidFill>
                <a:srgbClr val="3F322B"/>
              </a:solidFill>
              <a:prstDash val="lgDash"/>
              <a:miter/>
            </a:ln>
          </p:spPr>
        </p:sp>
        <p:sp>
          <p:nvSpPr>
            <p:cNvPr name="TextBox 10" id="10"/>
            <p:cNvSpPr txBox="true"/>
            <p:nvPr/>
          </p:nvSpPr>
          <p:spPr>
            <a:xfrm>
              <a:off x="0" y="-38100"/>
              <a:ext cx="883555" cy="41956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283792" y="6951272"/>
            <a:ext cx="7082961" cy="3058022"/>
            <a:chOff x="0" y="0"/>
            <a:chExt cx="883555" cy="381469"/>
          </a:xfrm>
        </p:grpSpPr>
        <p:sp>
          <p:nvSpPr>
            <p:cNvPr name="Freeform 12" id="12"/>
            <p:cNvSpPr/>
            <p:nvPr/>
          </p:nvSpPr>
          <p:spPr>
            <a:xfrm flipH="false" flipV="false" rot="0">
              <a:off x="0" y="0"/>
              <a:ext cx="883555" cy="381469"/>
            </a:xfrm>
            <a:custGeom>
              <a:avLst/>
              <a:gdLst/>
              <a:ahLst/>
              <a:cxnLst/>
              <a:rect r="r" b="b" t="t" l="l"/>
              <a:pathLst>
                <a:path h="381469" w="883555">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FDF3EB"/>
            </a:solidFill>
            <a:ln w="19050" cap="sq">
              <a:solidFill>
                <a:srgbClr val="3F322B"/>
              </a:solidFill>
              <a:prstDash val="lgDash"/>
              <a:miter/>
            </a:ln>
          </p:spPr>
        </p:sp>
        <p:sp>
          <p:nvSpPr>
            <p:cNvPr name="TextBox 13" id="13"/>
            <p:cNvSpPr txBox="true"/>
            <p:nvPr/>
          </p:nvSpPr>
          <p:spPr>
            <a:xfrm>
              <a:off x="0" y="-38100"/>
              <a:ext cx="883555" cy="419569"/>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065636" y="3105157"/>
            <a:ext cx="4794184" cy="639381"/>
            <a:chOff x="0" y="0"/>
            <a:chExt cx="2860316" cy="381469"/>
          </a:xfrm>
        </p:grpSpPr>
        <p:sp>
          <p:nvSpPr>
            <p:cNvPr name="Freeform 15" id="15"/>
            <p:cNvSpPr/>
            <p:nvPr/>
          </p:nvSpPr>
          <p:spPr>
            <a:xfrm flipH="false" flipV="false" rot="0">
              <a:off x="0" y="0"/>
              <a:ext cx="2860316" cy="381469"/>
            </a:xfrm>
            <a:custGeom>
              <a:avLst/>
              <a:gdLst/>
              <a:ahLst/>
              <a:cxnLst/>
              <a:rect r="r" b="b" t="t" l="l"/>
              <a:pathLst>
                <a:path h="381469" w="2860316">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F4E5D9"/>
            </a:solidFill>
          </p:spPr>
        </p:sp>
        <p:sp>
          <p:nvSpPr>
            <p:cNvPr name="TextBox 16" id="16"/>
            <p:cNvSpPr txBox="true"/>
            <p:nvPr/>
          </p:nvSpPr>
          <p:spPr>
            <a:xfrm>
              <a:off x="0" y="-38100"/>
              <a:ext cx="2860316" cy="41956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428180" y="3105157"/>
            <a:ext cx="4794184" cy="639381"/>
            <a:chOff x="0" y="0"/>
            <a:chExt cx="2860316" cy="381469"/>
          </a:xfrm>
        </p:grpSpPr>
        <p:sp>
          <p:nvSpPr>
            <p:cNvPr name="Freeform 18" id="18"/>
            <p:cNvSpPr/>
            <p:nvPr/>
          </p:nvSpPr>
          <p:spPr>
            <a:xfrm flipH="false" flipV="false" rot="0">
              <a:off x="0" y="0"/>
              <a:ext cx="2860316" cy="381469"/>
            </a:xfrm>
            <a:custGeom>
              <a:avLst/>
              <a:gdLst/>
              <a:ahLst/>
              <a:cxnLst/>
              <a:rect r="r" b="b" t="t" l="l"/>
              <a:pathLst>
                <a:path h="381469" w="2860316">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F4E5D9"/>
            </a:solidFill>
          </p:spPr>
        </p:sp>
        <p:sp>
          <p:nvSpPr>
            <p:cNvPr name="TextBox 19" id="19"/>
            <p:cNvSpPr txBox="true"/>
            <p:nvPr/>
          </p:nvSpPr>
          <p:spPr>
            <a:xfrm>
              <a:off x="0" y="-38100"/>
              <a:ext cx="2860316" cy="419569"/>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3065636" y="6740044"/>
            <a:ext cx="4794184" cy="639381"/>
            <a:chOff x="0" y="0"/>
            <a:chExt cx="2860316" cy="381469"/>
          </a:xfrm>
        </p:grpSpPr>
        <p:sp>
          <p:nvSpPr>
            <p:cNvPr name="Freeform 21" id="21"/>
            <p:cNvSpPr/>
            <p:nvPr/>
          </p:nvSpPr>
          <p:spPr>
            <a:xfrm flipH="false" flipV="false" rot="0">
              <a:off x="0" y="0"/>
              <a:ext cx="2860316" cy="381469"/>
            </a:xfrm>
            <a:custGeom>
              <a:avLst/>
              <a:gdLst/>
              <a:ahLst/>
              <a:cxnLst/>
              <a:rect r="r" b="b" t="t" l="l"/>
              <a:pathLst>
                <a:path h="381469" w="2860316">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F4E5D9"/>
            </a:solidFill>
          </p:spPr>
        </p:sp>
        <p:sp>
          <p:nvSpPr>
            <p:cNvPr name="TextBox 22" id="22"/>
            <p:cNvSpPr txBox="true"/>
            <p:nvPr/>
          </p:nvSpPr>
          <p:spPr>
            <a:xfrm>
              <a:off x="0" y="-38100"/>
              <a:ext cx="2860316" cy="419569"/>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0428180" y="6740044"/>
            <a:ext cx="4794184" cy="639381"/>
            <a:chOff x="0" y="0"/>
            <a:chExt cx="2860316" cy="381469"/>
          </a:xfrm>
        </p:grpSpPr>
        <p:sp>
          <p:nvSpPr>
            <p:cNvPr name="Freeform 24" id="24"/>
            <p:cNvSpPr/>
            <p:nvPr/>
          </p:nvSpPr>
          <p:spPr>
            <a:xfrm flipH="false" flipV="false" rot="0">
              <a:off x="0" y="0"/>
              <a:ext cx="2860316" cy="381469"/>
            </a:xfrm>
            <a:custGeom>
              <a:avLst/>
              <a:gdLst/>
              <a:ahLst/>
              <a:cxnLst/>
              <a:rect r="r" b="b" t="t" l="l"/>
              <a:pathLst>
                <a:path h="381469" w="2860316">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F4E5D9"/>
            </a:solidFill>
          </p:spPr>
        </p:sp>
        <p:sp>
          <p:nvSpPr>
            <p:cNvPr name="TextBox 25" id="25"/>
            <p:cNvSpPr txBox="true"/>
            <p:nvPr/>
          </p:nvSpPr>
          <p:spPr>
            <a:xfrm>
              <a:off x="0" y="-38100"/>
              <a:ext cx="2860316" cy="419569"/>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288036" y="2952757"/>
            <a:ext cx="2346958" cy="7334243"/>
          </a:xfrm>
          <a:custGeom>
            <a:avLst/>
            <a:gdLst/>
            <a:ahLst/>
            <a:cxnLst/>
            <a:rect r="r" b="b" t="t" l="l"/>
            <a:pathLst>
              <a:path h="7334243" w="2346958">
                <a:moveTo>
                  <a:pt x="0" y="0"/>
                </a:moveTo>
                <a:lnTo>
                  <a:pt x="2346958" y="0"/>
                </a:lnTo>
                <a:lnTo>
                  <a:pt x="2346958" y="7334243"/>
                </a:lnTo>
                <a:lnTo>
                  <a:pt x="0" y="7334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16366753" y="3072923"/>
            <a:ext cx="2613658" cy="7334243"/>
          </a:xfrm>
          <a:custGeom>
            <a:avLst/>
            <a:gdLst/>
            <a:ahLst/>
            <a:cxnLst/>
            <a:rect r="r" b="b" t="t" l="l"/>
            <a:pathLst>
              <a:path h="7334243" w="2613658">
                <a:moveTo>
                  <a:pt x="0" y="0"/>
                </a:moveTo>
                <a:lnTo>
                  <a:pt x="2613657" y="0"/>
                </a:lnTo>
                <a:lnTo>
                  <a:pt x="2613657" y="7334243"/>
                </a:lnTo>
                <a:lnTo>
                  <a:pt x="0" y="7334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1134576">
            <a:off x="844909" y="436747"/>
            <a:ext cx="367582" cy="1982058"/>
          </a:xfrm>
          <a:custGeom>
            <a:avLst/>
            <a:gdLst/>
            <a:ahLst/>
            <a:cxnLst/>
            <a:rect r="r" b="b" t="t" l="l"/>
            <a:pathLst>
              <a:path h="1982058" w="367582">
                <a:moveTo>
                  <a:pt x="0" y="0"/>
                </a:moveTo>
                <a:lnTo>
                  <a:pt x="367582" y="0"/>
                </a:lnTo>
                <a:lnTo>
                  <a:pt x="367582" y="1982058"/>
                </a:lnTo>
                <a:lnTo>
                  <a:pt x="0" y="19820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15705802" y="1067658"/>
            <a:ext cx="1981725" cy="1538539"/>
          </a:xfrm>
          <a:custGeom>
            <a:avLst/>
            <a:gdLst/>
            <a:ahLst/>
            <a:cxnLst/>
            <a:rect r="r" b="b" t="t" l="l"/>
            <a:pathLst>
              <a:path h="1538539" w="1981725">
                <a:moveTo>
                  <a:pt x="0" y="0"/>
                </a:moveTo>
                <a:lnTo>
                  <a:pt x="1981726" y="0"/>
                </a:lnTo>
                <a:lnTo>
                  <a:pt x="1981726" y="1538540"/>
                </a:lnTo>
                <a:lnTo>
                  <a:pt x="0" y="15385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0" id="30"/>
          <p:cNvSpPr txBox="true"/>
          <p:nvPr/>
        </p:nvSpPr>
        <p:spPr>
          <a:xfrm rot="0">
            <a:off x="2888859" y="421012"/>
            <a:ext cx="12510281" cy="2474595"/>
          </a:xfrm>
          <a:prstGeom prst="rect">
            <a:avLst/>
          </a:prstGeom>
        </p:spPr>
        <p:txBody>
          <a:bodyPr anchor="t" rtlCol="false" tIns="0" lIns="0" bIns="0" rIns="0">
            <a:spAutoFit/>
          </a:bodyPr>
          <a:lstStyle/>
          <a:p>
            <a:pPr algn="ctr">
              <a:lnSpc>
                <a:spcPts val="9689"/>
              </a:lnSpc>
            </a:pPr>
            <a:r>
              <a:rPr lang="en-US" sz="8499">
                <a:solidFill>
                  <a:srgbClr val="3F322B"/>
                </a:solidFill>
                <a:latin typeface="Girassol"/>
                <a:ea typeface="Girassol"/>
                <a:cs typeface="Girassol"/>
                <a:sym typeface="Girassol"/>
              </a:rPr>
              <a:t>Proposed Solution &amp;</a:t>
            </a:r>
          </a:p>
          <a:p>
            <a:pPr algn="ctr">
              <a:lnSpc>
                <a:spcPts val="9689"/>
              </a:lnSpc>
            </a:pPr>
            <a:r>
              <a:rPr lang="en-US" sz="8499">
                <a:solidFill>
                  <a:srgbClr val="3F322B"/>
                </a:solidFill>
                <a:latin typeface="Girassol"/>
                <a:ea typeface="Girassol"/>
                <a:cs typeface="Girassol"/>
                <a:sym typeface="Girassol"/>
              </a:rPr>
              <a:t>Key Features</a:t>
            </a:r>
          </a:p>
        </p:txBody>
      </p:sp>
      <p:sp>
        <p:nvSpPr>
          <p:cNvPr name="TextBox 31" id="31"/>
          <p:cNvSpPr txBox="true"/>
          <p:nvPr/>
        </p:nvSpPr>
        <p:spPr>
          <a:xfrm rot="0">
            <a:off x="2582198" y="3957156"/>
            <a:ext cx="5761060" cy="2174875"/>
          </a:xfrm>
          <a:prstGeom prst="rect">
            <a:avLst/>
          </a:prstGeom>
        </p:spPr>
        <p:txBody>
          <a:bodyPr anchor="t" rtlCol="false" tIns="0" lIns="0" bIns="0" rIns="0">
            <a:spAutoFit/>
          </a:bodyPr>
          <a:lstStyle/>
          <a:p>
            <a:pPr algn="ctr">
              <a:lnSpc>
                <a:spcPts val="3499"/>
              </a:lnSpc>
            </a:pPr>
            <a:r>
              <a:rPr lang="en-US" sz="2499">
                <a:solidFill>
                  <a:srgbClr val="3F322B"/>
                </a:solidFill>
                <a:latin typeface="Inter"/>
                <a:ea typeface="Inter"/>
                <a:cs typeface="Inter"/>
                <a:sym typeface="Inter"/>
              </a:rPr>
              <a:t>A buzzer and LED light up at the prescribed time, providing both auditory and visual cues to alert the patient, ensuring they do not miss their medication time.</a:t>
            </a:r>
          </a:p>
        </p:txBody>
      </p:sp>
      <p:sp>
        <p:nvSpPr>
          <p:cNvPr name="TextBox 32" id="32"/>
          <p:cNvSpPr txBox="true"/>
          <p:nvPr/>
        </p:nvSpPr>
        <p:spPr>
          <a:xfrm rot="0">
            <a:off x="9944742" y="3784600"/>
            <a:ext cx="5761060" cy="2613025"/>
          </a:xfrm>
          <a:prstGeom prst="rect">
            <a:avLst/>
          </a:prstGeom>
        </p:spPr>
        <p:txBody>
          <a:bodyPr anchor="t" rtlCol="false" tIns="0" lIns="0" bIns="0" rIns="0">
            <a:spAutoFit/>
          </a:bodyPr>
          <a:lstStyle/>
          <a:p>
            <a:pPr algn="ctr">
              <a:lnSpc>
                <a:spcPts val="3499"/>
              </a:lnSpc>
            </a:pPr>
            <a:r>
              <a:rPr lang="en-US" sz="2499">
                <a:solidFill>
                  <a:srgbClr val="3F322B"/>
                </a:solidFill>
                <a:latin typeface="Inter"/>
                <a:ea typeface="Inter"/>
                <a:cs typeface="Inter"/>
                <a:sym typeface="Inter"/>
              </a:rPr>
              <a:t>The system's automated medicine box dispenses the exact dosage required, eliminating the risk of incorrect or missed doses and ensuring the patient receives the right medication at the right time.</a:t>
            </a:r>
          </a:p>
        </p:txBody>
      </p:sp>
      <p:sp>
        <p:nvSpPr>
          <p:cNvPr name="TextBox 33" id="33"/>
          <p:cNvSpPr txBox="true"/>
          <p:nvPr/>
        </p:nvSpPr>
        <p:spPr>
          <a:xfrm rot="0">
            <a:off x="2582198" y="7483971"/>
            <a:ext cx="5761060" cy="2174875"/>
          </a:xfrm>
          <a:prstGeom prst="rect">
            <a:avLst/>
          </a:prstGeom>
        </p:spPr>
        <p:txBody>
          <a:bodyPr anchor="t" rtlCol="false" tIns="0" lIns="0" bIns="0" rIns="0">
            <a:spAutoFit/>
          </a:bodyPr>
          <a:lstStyle/>
          <a:p>
            <a:pPr algn="ctr">
              <a:lnSpc>
                <a:spcPts val="3499"/>
              </a:lnSpc>
            </a:pPr>
            <a:r>
              <a:rPr lang="en-US" sz="2499">
                <a:solidFill>
                  <a:srgbClr val="3F322B"/>
                </a:solidFill>
                <a:latin typeface="Inter"/>
                <a:ea typeface="Inter"/>
                <a:cs typeface="Inter"/>
                <a:sym typeface="Inter"/>
              </a:rPr>
              <a:t>An ultrasonic sensor, attached to the patient's shirt, detects motion and verifies whether the patient has taken the medicine, ensuring accurate monitoring of adherence.</a:t>
            </a:r>
          </a:p>
        </p:txBody>
      </p:sp>
      <p:sp>
        <p:nvSpPr>
          <p:cNvPr name="TextBox 34" id="34"/>
          <p:cNvSpPr txBox="true"/>
          <p:nvPr/>
        </p:nvSpPr>
        <p:spPr>
          <a:xfrm rot="0">
            <a:off x="9944742" y="7367693"/>
            <a:ext cx="5761060" cy="2613025"/>
          </a:xfrm>
          <a:prstGeom prst="rect">
            <a:avLst/>
          </a:prstGeom>
        </p:spPr>
        <p:txBody>
          <a:bodyPr anchor="t" rtlCol="false" tIns="0" lIns="0" bIns="0" rIns="0">
            <a:spAutoFit/>
          </a:bodyPr>
          <a:lstStyle/>
          <a:p>
            <a:pPr algn="ctr">
              <a:lnSpc>
                <a:spcPts val="3499"/>
              </a:lnSpc>
            </a:pPr>
            <a:r>
              <a:rPr lang="en-US" sz="2499">
                <a:solidFill>
                  <a:srgbClr val="3F322B"/>
                </a:solidFill>
                <a:latin typeface="Inter"/>
                <a:ea typeface="Inter"/>
                <a:cs typeface="Inter"/>
                <a:sym typeface="Inter"/>
              </a:rPr>
              <a:t>If the medicine is not consumed, a notification is immediately sent to the caregiver, allowing for quick intervention and ensuring the patient’s medication schedule is not disrupted.</a:t>
            </a:r>
          </a:p>
        </p:txBody>
      </p:sp>
      <p:sp>
        <p:nvSpPr>
          <p:cNvPr name="TextBox 35" id="35"/>
          <p:cNvSpPr txBox="true"/>
          <p:nvPr/>
        </p:nvSpPr>
        <p:spPr>
          <a:xfrm rot="0">
            <a:off x="3196947" y="3129622"/>
            <a:ext cx="4514368" cy="490855"/>
          </a:xfrm>
          <a:prstGeom prst="rect">
            <a:avLst/>
          </a:prstGeom>
        </p:spPr>
        <p:txBody>
          <a:bodyPr anchor="t" rtlCol="false" tIns="0" lIns="0" bIns="0" rIns="0">
            <a:spAutoFit/>
          </a:bodyPr>
          <a:lstStyle/>
          <a:p>
            <a:pPr algn="ctr">
              <a:lnSpc>
                <a:spcPts val="3919"/>
              </a:lnSpc>
            </a:pPr>
            <a:r>
              <a:rPr lang="en-US" sz="2799" b="true">
                <a:solidFill>
                  <a:srgbClr val="3F322B"/>
                </a:solidFill>
                <a:latin typeface="Inter Bold"/>
                <a:ea typeface="Inter Bold"/>
                <a:cs typeface="Inter Bold"/>
                <a:sym typeface="Inter Bold"/>
              </a:rPr>
              <a:t>Reminder Mechanism</a:t>
            </a:r>
          </a:p>
        </p:txBody>
      </p:sp>
      <p:sp>
        <p:nvSpPr>
          <p:cNvPr name="TextBox 36" id="36"/>
          <p:cNvSpPr txBox="true"/>
          <p:nvPr/>
        </p:nvSpPr>
        <p:spPr>
          <a:xfrm rot="0">
            <a:off x="10559492" y="3129622"/>
            <a:ext cx="4514368" cy="490855"/>
          </a:xfrm>
          <a:prstGeom prst="rect">
            <a:avLst/>
          </a:prstGeom>
        </p:spPr>
        <p:txBody>
          <a:bodyPr anchor="t" rtlCol="false" tIns="0" lIns="0" bIns="0" rIns="0">
            <a:spAutoFit/>
          </a:bodyPr>
          <a:lstStyle/>
          <a:p>
            <a:pPr algn="ctr">
              <a:lnSpc>
                <a:spcPts val="3919"/>
              </a:lnSpc>
            </a:pPr>
            <a:r>
              <a:rPr lang="en-US" sz="2799" b="true">
                <a:solidFill>
                  <a:srgbClr val="3F322B"/>
                </a:solidFill>
                <a:latin typeface="Inter Bold"/>
                <a:ea typeface="Inter Bold"/>
                <a:cs typeface="Inter Bold"/>
                <a:sym typeface="Inter Bold"/>
              </a:rPr>
              <a:t>Medicine Dispensing</a:t>
            </a:r>
          </a:p>
        </p:txBody>
      </p:sp>
      <p:sp>
        <p:nvSpPr>
          <p:cNvPr name="TextBox 37" id="37"/>
          <p:cNvSpPr txBox="true"/>
          <p:nvPr/>
        </p:nvSpPr>
        <p:spPr>
          <a:xfrm rot="0">
            <a:off x="2889572" y="6781020"/>
            <a:ext cx="5146311" cy="490855"/>
          </a:xfrm>
          <a:prstGeom prst="rect">
            <a:avLst/>
          </a:prstGeom>
        </p:spPr>
        <p:txBody>
          <a:bodyPr anchor="t" rtlCol="false" tIns="0" lIns="0" bIns="0" rIns="0">
            <a:spAutoFit/>
          </a:bodyPr>
          <a:lstStyle/>
          <a:p>
            <a:pPr algn="ctr">
              <a:lnSpc>
                <a:spcPts val="3919"/>
              </a:lnSpc>
            </a:pPr>
            <a:r>
              <a:rPr lang="en-US" sz="2799" b="true">
                <a:solidFill>
                  <a:srgbClr val="3F322B"/>
                </a:solidFill>
                <a:latin typeface="Inter Bold"/>
                <a:ea typeface="Inter Bold"/>
                <a:cs typeface="Inter Bold"/>
                <a:sym typeface="Inter Bold"/>
              </a:rPr>
              <a:t>Consumption Verification</a:t>
            </a:r>
          </a:p>
        </p:txBody>
      </p:sp>
      <p:sp>
        <p:nvSpPr>
          <p:cNvPr name="TextBox 38" id="38"/>
          <p:cNvSpPr txBox="true"/>
          <p:nvPr/>
        </p:nvSpPr>
        <p:spPr>
          <a:xfrm rot="0">
            <a:off x="10559492" y="6764510"/>
            <a:ext cx="4514368" cy="490855"/>
          </a:xfrm>
          <a:prstGeom prst="rect">
            <a:avLst/>
          </a:prstGeom>
        </p:spPr>
        <p:txBody>
          <a:bodyPr anchor="t" rtlCol="false" tIns="0" lIns="0" bIns="0" rIns="0">
            <a:spAutoFit/>
          </a:bodyPr>
          <a:lstStyle/>
          <a:p>
            <a:pPr algn="ctr">
              <a:lnSpc>
                <a:spcPts val="3919"/>
              </a:lnSpc>
            </a:pPr>
            <a:r>
              <a:rPr lang="en-US" sz="2799" b="true">
                <a:solidFill>
                  <a:srgbClr val="3F322B"/>
                </a:solidFill>
                <a:latin typeface="Inter Bold"/>
                <a:ea typeface="Inter Bold"/>
                <a:cs typeface="Inter Bold"/>
                <a:sym typeface="Inter Bold"/>
              </a:rPr>
              <a:t>Caregiver Notification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122296"/>
            <a:ext cx="7849770" cy="5308407"/>
          </a:xfrm>
          <a:custGeom>
            <a:avLst/>
            <a:gdLst/>
            <a:ahLst/>
            <a:cxnLst/>
            <a:rect r="r" b="b" t="t" l="l"/>
            <a:pathLst>
              <a:path h="5308407" w="7849770">
                <a:moveTo>
                  <a:pt x="0" y="0"/>
                </a:moveTo>
                <a:lnTo>
                  <a:pt x="7849770" y="0"/>
                </a:lnTo>
                <a:lnTo>
                  <a:pt x="7849770" y="5308407"/>
                </a:lnTo>
                <a:lnTo>
                  <a:pt x="0" y="5308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09530" y="4130867"/>
            <a:ext cx="7849770" cy="5308407"/>
          </a:xfrm>
          <a:custGeom>
            <a:avLst/>
            <a:gdLst/>
            <a:ahLst/>
            <a:cxnLst/>
            <a:rect r="r" b="b" t="t" l="l"/>
            <a:pathLst>
              <a:path h="5308407" w="7849770">
                <a:moveTo>
                  <a:pt x="0" y="0"/>
                </a:moveTo>
                <a:lnTo>
                  <a:pt x="7849770" y="0"/>
                </a:lnTo>
                <a:lnTo>
                  <a:pt x="7849770" y="5308407"/>
                </a:lnTo>
                <a:lnTo>
                  <a:pt x="0" y="5308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472782">
            <a:off x="-342854" y="1390410"/>
            <a:ext cx="2362688" cy="2855996"/>
          </a:xfrm>
          <a:custGeom>
            <a:avLst/>
            <a:gdLst/>
            <a:ahLst/>
            <a:cxnLst/>
            <a:rect r="r" b="b" t="t" l="l"/>
            <a:pathLst>
              <a:path h="2855996" w="2362688">
                <a:moveTo>
                  <a:pt x="0" y="0"/>
                </a:moveTo>
                <a:lnTo>
                  <a:pt x="2362688" y="0"/>
                </a:lnTo>
                <a:lnTo>
                  <a:pt x="2362688" y="2855997"/>
                </a:lnTo>
                <a:lnTo>
                  <a:pt x="0" y="2855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90102">
            <a:off x="16786257" y="5247171"/>
            <a:ext cx="2006611" cy="2425574"/>
          </a:xfrm>
          <a:custGeom>
            <a:avLst/>
            <a:gdLst/>
            <a:ahLst/>
            <a:cxnLst/>
            <a:rect r="r" b="b" t="t" l="l"/>
            <a:pathLst>
              <a:path h="2425574" w="2006611">
                <a:moveTo>
                  <a:pt x="0" y="0"/>
                </a:moveTo>
                <a:lnTo>
                  <a:pt x="2006612" y="0"/>
                </a:lnTo>
                <a:lnTo>
                  <a:pt x="2006612" y="2425575"/>
                </a:lnTo>
                <a:lnTo>
                  <a:pt x="0" y="2425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905050" y="4417617"/>
            <a:ext cx="6649160" cy="348932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3F322B"/>
                </a:solidFill>
                <a:latin typeface="Inter"/>
                <a:ea typeface="Inter"/>
                <a:cs typeface="Inter"/>
                <a:sym typeface="Inter"/>
              </a:rPr>
              <a:t>Buzzer and LED System</a:t>
            </a:r>
          </a:p>
          <a:p>
            <a:pPr algn="l" marL="539749" indent="-269875" lvl="1">
              <a:lnSpc>
                <a:spcPts val="3499"/>
              </a:lnSpc>
              <a:buFont typeface="Arial"/>
              <a:buChar char="•"/>
            </a:pPr>
            <a:r>
              <a:rPr lang="en-US" sz="2499">
                <a:solidFill>
                  <a:srgbClr val="3F322B"/>
                </a:solidFill>
                <a:latin typeface="Inter"/>
                <a:ea typeface="Inter"/>
                <a:cs typeface="Inter"/>
                <a:sym typeface="Inter"/>
              </a:rPr>
              <a:t>Medicine Dispensing Box</a:t>
            </a:r>
          </a:p>
          <a:p>
            <a:pPr algn="l" marL="539749" indent="-269875" lvl="1">
              <a:lnSpc>
                <a:spcPts val="3499"/>
              </a:lnSpc>
              <a:buFont typeface="Arial"/>
              <a:buChar char="•"/>
            </a:pPr>
            <a:r>
              <a:rPr lang="en-US" sz="2499">
                <a:solidFill>
                  <a:srgbClr val="3F322B"/>
                </a:solidFill>
                <a:latin typeface="Inter"/>
                <a:ea typeface="Inter"/>
                <a:cs typeface="Inter"/>
                <a:sym typeface="Inter"/>
              </a:rPr>
              <a:t>Servo Motor</a:t>
            </a:r>
          </a:p>
          <a:p>
            <a:pPr algn="l" marL="539749" indent="-269875" lvl="1">
              <a:lnSpc>
                <a:spcPts val="3499"/>
              </a:lnSpc>
              <a:buFont typeface="Arial"/>
              <a:buChar char="•"/>
            </a:pPr>
            <a:r>
              <a:rPr lang="en-US" sz="2499">
                <a:solidFill>
                  <a:srgbClr val="3F322B"/>
                </a:solidFill>
                <a:latin typeface="Inter"/>
                <a:ea typeface="Inter"/>
                <a:cs typeface="Inter"/>
                <a:sym typeface="Inter"/>
              </a:rPr>
              <a:t>Ultrasonic Motion Sensor</a:t>
            </a:r>
          </a:p>
          <a:p>
            <a:pPr algn="l" marL="539749" indent="-269875" lvl="1">
              <a:lnSpc>
                <a:spcPts val="3499"/>
              </a:lnSpc>
              <a:buFont typeface="Arial"/>
              <a:buChar char="•"/>
            </a:pPr>
            <a:r>
              <a:rPr lang="en-US" sz="2499">
                <a:solidFill>
                  <a:srgbClr val="3F322B"/>
                </a:solidFill>
                <a:latin typeface="Inter"/>
                <a:ea typeface="Inter"/>
                <a:cs typeface="Inter"/>
                <a:sym typeface="Inter"/>
              </a:rPr>
              <a:t>Microcontroller</a:t>
            </a:r>
          </a:p>
          <a:p>
            <a:pPr algn="l" marL="539749" indent="-269875" lvl="1">
              <a:lnSpc>
                <a:spcPts val="3499"/>
              </a:lnSpc>
              <a:buFont typeface="Arial"/>
              <a:buChar char="•"/>
            </a:pPr>
            <a:r>
              <a:rPr lang="en-US" sz="2499">
                <a:solidFill>
                  <a:srgbClr val="3F322B"/>
                </a:solidFill>
                <a:latin typeface="Inter"/>
                <a:ea typeface="Inter"/>
                <a:cs typeface="Inter"/>
                <a:sym typeface="Inter"/>
              </a:rPr>
              <a:t>Medication Storage</a:t>
            </a:r>
          </a:p>
          <a:p>
            <a:pPr algn="l" marL="539749" indent="-269875" lvl="1">
              <a:lnSpc>
                <a:spcPts val="3499"/>
              </a:lnSpc>
              <a:buFont typeface="Arial"/>
              <a:buChar char="•"/>
            </a:pPr>
            <a:r>
              <a:rPr lang="en-US" sz="2499">
                <a:solidFill>
                  <a:srgbClr val="3F322B"/>
                </a:solidFill>
                <a:latin typeface="Inter"/>
                <a:ea typeface="Inter"/>
                <a:cs typeface="Inter"/>
                <a:sym typeface="Inter"/>
              </a:rPr>
              <a:t>Connectivity Module (e.g., Wi-Fi/Bluetooth)</a:t>
            </a:r>
          </a:p>
        </p:txBody>
      </p:sp>
      <p:sp>
        <p:nvSpPr>
          <p:cNvPr name="TextBox 7" id="7"/>
          <p:cNvSpPr txBox="true"/>
          <p:nvPr/>
        </p:nvSpPr>
        <p:spPr>
          <a:xfrm rot="0">
            <a:off x="2181096" y="3738120"/>
            <a:ext cx="6097069" cy="547370"/>
          </a:xfrm>
          <a:prstGeom prst="rect">
            <a:avLst/>
          </a:prstGeom>
        </p:spPr>
        <p:txBody>
          <a:bodyPr anchor="t" rtlCol="false" tIns="0" lIns="0" bIns="0" rIns="0">
            <a:spAutoFit/>
          </a:bodyPr>
          <a:lstStyle/>
          <a:p>
            <a:pPr algn="ctr">
              <a:lnSpc>
                <a:spcPts val="4480"/>
              </a:lnSpc>
            </a:pPr>
            <a:r>
              <a:rPr lang="en-US" sz="3200" b="true">
                <a:solidFill>
                  <a:srgbClr val="3F322B"/>
                </a:solidFill>
                <a:latin typeface="Inter Heavy"/>
                <a:ea typeface="Inter Heavy"/>
                <a:cs typeface="Inter Heavy"/>
                <a:sym typeface="Inter Heavy"/>
              </a:rPr>
              <a:t>Hardware Requirements</a:t>
            </a:r>
          </a:p>
        </p:txBody>
      </p:sp>
      <p:sp>
        <p:nvSpPr>
          <p:cNvPr name="TextBox 8" id="8"/>
          <p:cNvSpPr txBox="true"/>
          <p:nvPr/>
        </p:nvSpPr>
        <p:spPr>
          <a:xfrm rot="0">
            <a:off x="10440961" y="5674069"/>
            <a:ext cx="5786907" cy="261302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3F322B"/>
                </a:solidFill>
                <a:latin typeface="Inter"/>
                <a:ea typeface="Inter"/>
                <a:cs typeface="Inter"/>
                <a:sym typeface="Inter"/>
              </a:rPr>
              <a:t>Motion Detection and Verification Software</a:t>
            </a:r>
          </a:p>
          <a:p>
            <a:pPr algn="l" marL="539749" indent="-269875" lvl="1">
              <a:lnSpc>
                <a:spcPts val="3499"/>
              </a:lnSpc>
              <a:buFont typeface="Arial"/>
              <a:buChar char="•"/>
            </a:pPr>
            <a:r>
              <a:rPr lang="en-US" sz="2499">
                <a:solidFill>
                  <a:srgbClr val="3F322B"/>
                </a:solidFill>
                <a:latin typeface="Inter"/>
                <a:ea typeface="Inter"/>
                <a:cs typeface="Inter"/>
                <a:sym typeface="Inter"/>
              </a:rPr>
              <a:t>Notification System Software</a:t>
            </a:r>
          </a:p>
          <a:p>
            <a:pPr algn="l" marL="539749" indent="-269875" lvl="1">
              <a:lnSpc>
                <a:spcPts val="3499"/>
              </a:lnSpc>
              <a:buFont typeface="Arial"/>
              <a:buChar char="•"/>
            </a:pPr>
            <a:r>
              <a:rPr lang="en-US" sz="2499">
                <a:solidFill>
                  <a:srgbClr val="3F322B"/>
                </a:solidFill>
                <a:latin typeface="Inter"/>
                <a:ea typeface="Inter"/>
                <a:cs typeface="Inter"/>
                <a:sym typeface="Inter"/>
              </a:rPr>
              <a:t>Control Software for Scheduling and Notifications</a:t>
            </a:r>
          </a:p>
          <a:p>
            <a:pPr algn="l" marL="539749" indent="-269875" lvl="1">
              <a:lnSpc>
                <a:spcPts val="3499"/>
              </a:lnSpc>
              <a:buFont typeface="Arial"/>
              <a:buChar char="•"/>
            </a:pPr>
            <a:r>
              <a:rPr lang="en-US" sz="2499">
                <a:solidFill>
                  <a:srgbClr val="3F322B"/>
                </a:solidFill>
                <a:latin typeface="Inter"/>
                <a:ea typeface="Inter"/>
                <a:cs typeface="Inter"/>
                <a:sym typeface="Inter"/>
              </a:rPr>
              <a:t>User Interface (UI) Software</a:t>
            </a:r>
          </a:p>
        </p:txBody>
      </p:sp>
      <p:sp>
        <p:nvSpPr>
          <p:cNvPr name="TextBox 9" id="9"/>
          <p:cNvSpPr txBox="true"/>
          <p:nvPr/>
        </p:nvSpPr>
        <p:spPr>
          <a:xfrm rot="0">
            <a:off x="5757046" y="1066800"/>
            <a:ext cx="11502254" cy="1325880"/>
          </a:xfrm>
          <a:prstGeom prst="rect">
            <a:avLst/>
          </a:prstGeom>
        </p:spPr>
        <p:txBody>
          <a:bodyPr anchor="t" rtlCol="false" tIns="0" lIns="0" bIns="0" rIns="0">
            <a:spAutoFit/>
          </a:bodyPr>
          <a:lstStyle/>
          <a:p>
            <a:pPr algn="r">
              <a:lnSpc>
                <a:spcPts val="10260"/>
              </a:lnSpc>
            </a:pPr>
            <a:r>
              <a:rPr lang="en-US" sz="9000">
                <a:solidFill>
                  <a:srgbClr val="3F322B"/>
                </a:solidFill>
                <a:latin typeface="Girassol"/>
                <a:ea typeface="Girassol"/>
                <a:cs typeface="Girassol"/>
                <a:sym typeface="Girassol"/>
              </a:rPr>
              <a:t>Key Components</a:t>
            </a:r>
          </a:p>
        </p:txBody>
      </p:sp>
      <p:sp>
        <p:nvSpPr>
          <p:cNvPr name="TextBox 10" id="10"/>
          <p:cNvSpPr txBox="true"/>
          <p:nvPr/>
        </p:nvSpPr>
        <p:spPr>
          <a:xfrm rot="0">
            <a:off x="10285880" y="4764447"/>
            <a:ext cx="6097069" cy="547370"/>
          </a:xfrm>
          <a:prstGeom prst="rect">
            <a:avLst/>
          </a:prstGeom>
        </p:spPr>
        <p:txBody>
          <a:bodyPr anchor="t" rtlCol="false" tIns="0" lIns="0" bIns="0" rIns="0">
            <a:spAutoFit/>
          </a:bodyPr>
          <a:lstStyle/>
          <a:p>
            <a:pPr algn="ctr">
              <a:lnSpc>
                <a:spcPts val="4480"/>
              </a:lnSpc>
            </a:pPr>
            <a:r>
              <a:rPr lang="en-US" sz="3200" b="true">
                <a:solidFill>
                  <a:srgbClr val="3F322B"/>
                </a:solidFill>
                <a:latin typeface="Inter Heavy"/>
                <a:ea typeface="Inter Heavy"/>
                <a:cs typeface="Inter Heavy"/>
                <a:sym typeface="Inter Heavy"/>
              </a:rPr>
              <a:t>Software Requirements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2863945" y="1715026"/>
            <a:ext cx="12675747" cy="8571974"/>
          </a:xfrm>
          <a:custGeom>
            <a:avLst/>
            <a:gdLst/>
            <a:ahLst/>
            <a:cxnLst/>
            <a:rect r="r" b="b" t="t" l="l"/>
            <a:pathLst>
              <a:path h="8571974" w="12675747">
                <a:moveTo>
                  <a:pt x="0" y="0"/>
                </a:moveTo>
                <a:lnTo>
                  <a:pt x="12675747" y="0"/>
                </a:lnTo>
                <a:lnTo>
                  <a:pt x="12675747" y="8571974"/>
                </a:lnTo>
                <a:lnTo>
                  <a:pt x="0" y="85719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625" y="2583358"/>
            <a:ext cx="3165496" cy="7703642"/>
          </a:xfrm>
          <a:custGeom>
            <a:avLst/>
            <a:gdLst/>
            <a:ahLst/>
            <a:cxnLst/>
            <a:rect r="r" b="b" t="t" l="l"/>
            <a:pathLst>
              <a:path h="7703642" w="3165496">
                <a:moveTo>
                  <a:pt x="0" y="0"/>
                </a:moveTo>
                <a:lnTo>
                  <a:pt x="3165496" y="0"/>
                </a:lnTo>
                <a:lnTo>
                  <a:pt x="3165496" y="7703642"/>
                </a:lnTo>
                <a:lnTo>
                  <a:pt x="0" y="77036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5822835" y="2583358"/>
            <a:ext cx="2465165" cy="7703642"/>
          </a:xfrm>
          <a:custGeom>
            <a:avLst/>
            <a:gdLst/>
            <a:ahLst/>
            <a:cxnLst/>
            <a:rect r="r" b="b" t="t" l="l"/>
            <a:pathLst>
              <a:path h="7703642" w="2465165">
                <a:moveTo>
                  <a:pt x="2465165" y="0"/>
                </a:moveTo>
                <a:lnTo>
                  <a:pt x="0" y="0"/>
                </a:lnTo>
                <a:lnTo>
                  <a:pt x="0" y="7703642"/>
                </a:lnTo>
                <a:lnTo>
                  <a:pt x="2465165" y="7703642"/>
                </a:lnTo>
                <a:lnTo>
                  <a:pt x="246516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257978" y="6725357"/>
            <a:ext cx="1826151" cy="3561643"/>
          </a:xfrm>
          <a:custGeom>
            <a:avLst/>
            <a:gdLst/>
            <a:ahLst/>
            <a:cxnLst/>
            <a:rect r="r" b="b" t="t" l="l"/>
            <a:pathLst>
              <a:path h="3561643" w="1826151">
                <a:moveTo>
                  <a:pt x="0" y="0"/>
                </a:moveTo>
                <a:lnTo>
                  <a:pt x="1826152" y="0"/>
                </a:lnTo>
                <a:lnTo>
                  <a:pt x="1826152" y="3561643"/>
                </a:lnTo>
                <a:lnTo>
                  <a:pt x="0" y="35616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6" id="6"/>
          <p:cNvGraphicFramePr>
            <a:graphicFrameLocks noGrp="true"/>
          </p:cNvGraphicFramePr>
          <p:nvPr/>
        </p:nvGraphicFramePr>
        <p:xfrm>
          <a:off x="3478177" y="2237588"/>
          <a:ext cx="11389464" cy="7496175"/>
        </p:xfrm>
        <a:graphic>
          <a:graphicData uri="http://schemas.openxmlformats.org/drawingml/2006/table">
            <a:tbl>
              <a:tblPr/>
              <a:tblGrid>
                <a:gridCol w="1565811"/>
                <a:gridCol w="2553145"/>
                <a:gridCol w="2231683"/>
                <a:gridCol w="5038826"/>
              </a:tblGrid>
              <a:tr h="832908">
                <a:tc>
                  <a:txBody>
                    <a:bodyPr anchor="t" rtlCol="false"/>
                    <a:lstStyle/>
                    <a:p>
                      <a:pPr algn="ctr">
                        <a:lnSpc>
                          <a:spcPts val="2659"/>
                        </a:lnSpc>
                        <a:defRPr/>
                      </a:pPr>
                      <a:r>
                        <a:rPr lang="en-US" sz="1899" b="true">
                          <a:solidFill>
                            <a:srgbClr val="FFFFFF"/>
                          </a:solidFill>
                          <a:latin typeface="Inter Bold"/>
                          <a:ea typeface="Inter Bold"/>
                          <a:cs typeface="Inter Bold"/>
                          <a:sym typeface="Inter Bold"/>
                        </a:rPr>
                        <a:t>S. No.</a:t>
                      </a:r>
                      <a:endParaRPr lang="en-US" sz="1100"/>
                    </a:p>
                  </a:txBody>
                  <a:tcPr marL="190500" marR="190500" marT="190500" marB="190500" anchor="ctr">
                    <a:lnL cmpd="sng" algn="ctr" cap="flat" w="38100">
                      <a:solidFill>
                        <a:srgbClr val="7C6C62"/>
                      </a:solidFill>
                      <a:prstDash val="solid"/>
                      <a:round/>
                      <a:headEnd type="none" w="med" len="med"/>
                      <a:tailEnd type="none" w="med" len="med"/>
                    </a:lnL>
                    <a:lnR cmpd="sng" algn="ctr" cap="flat" w="38100">
                      <a:solidFill>
                        <a:srgbClr val="7C6C62"/>
                      </a:solidFill>
                      <a:prstDash val="solid"/>
                      <a:round/>
                      <a:headEnd type="none" w="med" len="med"/>
                      <a:tailEnd type="none" w="med" len="med"/>
                    </a:lnR>
                    <a:lnT cmpd="sng" algn="ctr" cap="flat" w="38100">
                      <a:solidFill>
                        <a:srgbClr val="7C6C62"/>
                      </a:solidFill>
                      <a:prstDash val="solid"/>
                      <a:round/>
                      <a:headEnd type="none" w="med" len="med"/>
                      <a:tailEnd type="none" w="med" len="med"/>
                    </a:lnT>
                    <a:lnB cmpd="sng" algn="ctr" cap="flat" w="38100">
                      <a:solidFill>
                        <a:srgbClr val="7C6C62"/>
                      </a:solidFill>
                      <a:prstDash val="solid"/>
                      <a:round/>
                      <a:headEnd type="none" w="med" len="med"/>
                      <a:tailEnd type="none" w="med" len="med"/>
                    </a:lnB>
                    <a:solidFill>
                      <a:srgbClr val="BF977B"/>
                    </a:solidFill>
                  </a:tcPr>
                </a:tc>
                <a:tc>
                  <a:txBody>
                    <a:bodyPr anchor="t" rtlCol="false"/>
                    <a:lstStyle/>
                    <a:p>
                      <a:pPr algn="ctr">
                        <a:lnSpc>
                          <a:spcPts val="2659"/>
                        </a:lnSpc>
                        <a:defRPr/>
                      </a:pPr>
                      <a:r>
                        <a:rPr lang="en-US" sz="1899" b="true">
                          <a:solidFill>
                            <a:srgbClr val="FFFFFF"/>
                          </a:solidFill>
                          <a:latin typeface="Inter Bold"/>
                          <a:ea typeface="Inter Bold"/>
                          <a:cs typeface="Inter Bold"/>
                          <a:sym typeface="Inter Bold"/>
                        </a:rPr>
                        <a:t>Component Name</a:t>
                      </a:r>
                      <a:endParaRPr lang="en-US" sz="1100"/>
                    </a:p>
                  </a:txBody>
                  <a:tcPr marL="190500" marR="190500" marT="190500" marB="190500" anchor="ctr">
                    <a:lnL cmpd="sng" algn="ctr" cap="flat" w="38100">
                      <a:solidFill>
                        <a:srgbClr val="7C6C62"/>
                      </a:solidFill>
                      <a:prstDash val="solid"/>
                      <a:round/>
                      <a:headEnd type="none" w="med" len="med"/>
                      <a:tailEnd type="none" w="med" len="med"/>
                    </a:lnL>
                    <a:lnR cmpd="sng" algn="ctr" cap="flat" w="38100">
                      <a:solidFill>
                        <a:srgbClr val="7C6C62"/>
                      </a:solidFill>
                      <a:prstDash val="solid"/>
                      <a:round/>
                      <a:headEnd type="none" w="med" len="med"/>
                      <a:tailEnd type="none" w="med" len="med"/>
                    </a:lnR>
                    <a:lnT cmpd="sng" algn="ctr" cap="flat" w="38100">
                      <a:solidFill>
                        <a:srgbClr val="7C6C62"/>
                      </a:solidFill>
                      <a:prstDash val="solid"/>
                      <a:round/>
                      <a:headEnd type="none" w="med" len="med"/>
                      <a:tailEnd type="none" w="med" len="med"/>
                    </a:lnT>
                    <a:lnB cmpd="sng" algn="ctr" cap="flat" w="38100">
                      <a:solidFill>
                        <a:srgbClr val="7C6C62"/>
                      </a:solidFill>
                      <a:prstDash val="solid"/>
                      <a:round/>
                      <a:headEnd type="none" w="med" len="med"/>
                      <a:tailEnd type="none" w="med" len="med"/>
                    </a:lnB>
                    <a:solidFill>
                      <a:srgbClr val="BF977B"/>
                    </a:solidFill>
                  </a:tcPr>
                </a:tc>
                <a:tc>
                  <a:txBody>
                    <a:bodyPr anchor="t" rtlCol="false"/>
                    <a:lstStyle/>
                    <a:p>
                      <a:pPr algn="ctr">
                        <a:lnSpc>
                          <a:spcPts val="2659"/>
                        </a:lnSpc>
                        <a:defRPr/>
                      </a:pPr>
                      <a:r>
                        <a:rPr lang="en-US" sz="1899" b="true">
                          <a:solidFill>
                            <a:srgbClr val="FFFFFF"/>
                          </a:solidFill>
                          <a:latin typeface="Inter Bold"/>
                          <a:ea typeface="Inter Bold"/>
                          <a:cs typeface="Inter Bold"/>
                          <a:sym typeface="Inter Bold"/>
                        </a:rPr>
                        <a:t>Price</a:t>
                      </a:r>
                      <a:endParaRPr lang="en-US" sz="1100"/>
                    </a:p>
                  </a:txBody>
                  <a:tcPr marL="190500" marR="190500" marT="190500" marB="190500" anchor="ctr">
                    <a:lnL cmpd="sng" algn="ctr" cap="flat" w="38100">
                      <a:solidFill>
                        <a:srgbClr val="7C6C62"/>
                      </a:solidFill>
                      <a:prstDash val="solid"/>
                      <a:round/>
                      <a:headEnd type="none" w="med" len="med"/>
                      <a:tailEnd type="none" w="med" len="med"/>
                    </a:lnL>
                    <a:lnR cmpd="sng" algn="ctr" cap="flat" w="38100">
                      <a:solidFill>
                        <a:srgbClr val="7C6C62"/>
                      </a:solidFill>
                      <a:prstDash val="solid"/>
                      <a:round/>
                      <a:headEnd type="none" w="med" len="med"/>
                      <a:tailEnd type="none" w="med" len="med"/>
                    </a:lnR>
                    <a:lnT cmpd="sng" algn="ctr" cap="flat" w="38100">
                      <a:solidFill>
                        <a:srgbClr val="7C6C62"/>
                      </a:solidFill>
                      <a:prstDash val="solid"/>
                      <a:round/>
                      <a:headEnd type="none" w="med" len="med"/>
                      <a:tailEnd type="none" w="med" len="med"/>
                    </a:lnT>
                    <a:lnB cmpd="sng" algn="ctr" cap="flat" w="38100">
                      <a:solidFill>
                        <a:srgbClr val="7C6C62"/>
                      </a:solidFill>
                      <a:prstDash val="solid"/>
                      <a:round/>
                      <a:headEnd type="none" w="med" len="med"/>
                      <a:tailEnd type="none" w="med" len="med"/>
                    </a:lnB>
                    <a:solidFill>
                      <a:srgbClr val="BF977B"/>
                    </a:solidFill>
                  </a:tcPr>
                </a:tc>
                <a:tc>
                  <a:txBody>
                    <a:bodyPr anchor="t" rtlCol="false"/>
                    <a:lstStyle/>
                    <a:p>
                      <a:pPr algn="ctr">
                        <a:lnSpc>
                          <a:spcPts val="2659"/>
                        </a:lnSpc>
                        <a:defRPr/>
                      </a:pPr>
                      <a:r>
                        <a:rPr lang="en-US" sz="1899" b="true">
                          <a:solidFill>
                            <a:srgbClr val="FFFFFF"/>
                          </a:solidFill>
                          <a:latin typeface="Inter Bold"/>
                          <a:ea typeface="Inter Bold"/>
                          <a:cs typeface="Inter Bold"/>
                          <a:sym typeface="Inter Bold"/>
                        </a:rPr>
                        <a:t>Link</a:t>
                      </a:r>
                      <a:endParaRPr lang="en-US" sz="1100"/>
                    </a:p>
                  </a:txBody>
                  <a:tcPr marL="190500" marR="190500" marT="190500" marB="190500" anchor="ctr">
                    <a:lnL cmpd="sng" algn="ctr" cap="flat" w="38100">
                      <a:solidFill>
                        <a:srgbClr val="7C6C62"/>
                      </a:solidFill>
                      <a:prstDash val="solid"/>
                      <a:round/>
                      <a:headEnd type="none" w="med" len="med"/>
                      <a:tailEnd type="none" w="med" len="med"/>
                    </a:lnL>
                    <a:lnR cmpd="sng" algn="ctr" cap="flat" w="38100">
                      <a:solidFill>
                        <a:srgbClr val="7C6C62"/>
                      </a:solidFill>
                      <a:prstDash val="solid"/>
                      <a:round/>
                      <a:headEnd type="none" w="med" len="med"/>
                      <a:tailEnd type="none" w="med" len="med"/>
                    </a:lnR>
                    <a:lnT cmpd="sng" algn="ctr" cap="flat" w="38100">
                      <a:solidFill>
                        <a:srgbClr val="7C6C62"/>
                      </a:solidFill>
                      <a:prstDash val="solid"/>
                      <a:round/>
                      <a:headEnd type="none" w="med" len="med"/>
                      <a:tailEnd type="none" w="med" len="med"/>
                    </a:lnT>
                    <a:lnB cmpd="sng" algn="ctr" cap="flat" w="38100">
                      <a:solidFill>
                        <a:srgbClr val="7C6C62"/>
                      </a:solidFill>
                      <a:prstDash val="solid"/>
                      <a:round/>
                      <a:headEnd type="none" w="med" len="med"/>
                      <a:tailEnd type="none" w="med" len="med"/>
                    </a:lnB>
                    <a:solidFill>
                      <a:srgbClr val="BF977B"/>
                    </a:solidFill>
                  </a:tcPr>
                </a:tc>
              </a:tr>
              <a:tr h="832908">
                <a:tc>
                  <a:txBody>
                    <a:bodyPr anchor="t" rtlCol="false"/>
                    <a:lstStyle/>
                    <a:p>
                      <a:pPr algn="ctr">
                        <a:lnSpc>
                          <a:spcPts val="2659"/>
                        </a:lnSpc>
                        <a:defRPr/>
                      </a:pPr>
                      <a:r>
                        <a:rPr lang="en-US" sz="1899">
                          <a:solidFill>
                            <a:srgbClr val="6F5050"/>
                          </a:solidFill>
                          <a:latin typeface="Inter"/>
                          <a:ea typeface="Inter"/>
                          <a:cs typeface="Inter"/>
                          <a:sym typeface="Inter"/>
                        </a:rPr>
                        <a:t>1</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7C6C62"/>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a:solidFill>
                            <a:srgbClr val="6F5050"/>
                          </a:solidFill>
                          <a:latin typeface="Inter"/>
                          <a:ea typeface="Inter"/>
                          <a:cs typeface="Inter"/>
                          <a:sym typeface="Inter"/>
                        </a:rPr>
                        <a:t>Arduino Uno</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7C6C62"/>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a:solidFill>
                            <a:srgbClr val="6F5050"/>
                          </a:solidFill>
                          <a:latin typeface="Inter"/>
                          <a:ea typeface="Inter"/>
                          <a:cs typeface="Inter"/>
                          <a:sym typeface="Inter"/>
                        </a:rPr>
                        <a:t>700/-</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7C6C62"/>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u="sng">
                          <a:solidFill>
                            <a:srgbClr val="6F5050"/>
                          </a:solidFill>
                          <a:latin typeface="Inter"/>
                          <a:ea typeface="Inter"/>
                          <a:cs typeface="Inter"/>
                          <a:sym typeface="Inter"/>
                          <a:hlinkClick r:id="rId10" tooltip="https://amzn.in/d/b7qtoPA"/>
                        </a:rPr>
                        <a:t>https://amzn.in/d/b7qtoPA</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7C6C62"/>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r>
              <a:tr h="832908">
                <a:tc>
                  <a:txBody>
                    <a:bodyPr anchor="t" rtlCol="false"/>
                    <a:lstStyle/>
                    <a:p>
                      <a:pPr algn="ctr">
                        <a:lnSpc>
                          <a:spcPts val="2659"/>
                        </a:lnSpc>
                        <a:defRPr/>
                      </a:pPr>
                      <a:r>
                        <a:rPr lang="en-US" sz="1899">
                          <a:solidFill>
                            <a:srgbClr val="6F5050"/>
                          </a:solidFill>
                          <a:latin typeface="Inter"/>
                          <a:ea typeface="Inter"/>
                          <a:cs typeface="Inter"/>
                          <a:sym typeface="Inter"/>
                        </a:rPr>
                        <a:t>2</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7C6C62"/>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a:solidFill>
                            <a:srgbClr val="6F5050"/>
                          </a:solidFill>
                          <a:latin typeface="Inter"/>
                          <a:ea typeface="Inter"/>
                          <a:cs typeface="Inter"/>
                          <a:sym typeface="Inter"/>
                        </a:rPr>
                        <a:t>Ultrasonic Sensor</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7C6C62"/>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a:solidFill>
                            <a:srgbClr val="6F5050"/>
                          </a:solidFill>
                          <a:latin typeface="Inter"/>
                          <a:ea typeface="Inter"/>
                          <a:cs typeface="Inter"/>
                          <a:sym typeface="Inter"/>
                        </a:rPr>
                        <a:t>88/-</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7C6C62"/>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u="sng">
                          <a:solidFill>
                            <a:srgbClr val="6F5050"/>
                          </a:solidFill>
                          <a:latin typeface="Inter"/>
                          <a:ea typeface="Inter"/>
                          <a:cs typeface="Inter"/>
                          <a:sym typeface="Inter"/>
                          <a:hlinkClick r:id="rId11" tooltip="https://amzn.in/d/icLqaVo"/>
                        </a:rPr>
                        <a:t>https://amzn.in/d/icLqaVo</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7C6C62"/>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r>
              <a:tr h="832908">
                <a:tc>
                  <a:txBody>
                    <a:bodyPr anchor="t" rtlCol="false"/>
                    <a:lstStyle/>
                    <a:p>
                      <a:pPr algn="ctr">
                        <a:lnSpc>
                          <a:spcPts val="2659"/>
                        </a:lnSpc>
                        <a:defRPr/>
                      </a:pPr>
                      <a:r>
                        <a:rPr lang="en-US" sz="1899">
                          <a:solidFill>
                            <a:srgbClr val="6F5050"/>
                          </a:solidFill>
                          <a:latin typeface="Inter"/>
                          <a:ea typeface="Inter"/>
                          <a:cs typeface="Inter"/>
                          <a:sym typeface="Inter"/>
                        </a:rPr>
                        <a:t>3</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7C6C62"/>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a:solidFill>
                            <a:srgbClr val="6F5050"/>
                          </a:solidFill>
                          <a:latin typeface="Inter"/>
                          <a:ea typeface="Inter"/>
                          <a:cs typeface="Inter"/>
                          <a:sym typeface="Inter"/>
                        </a:rPr>
                        <a:t>Servo Motor</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7C6C62"/>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a:solidFill>
                            <a:srgbClr val="6F5050"/>
                          </a:solidFill>
                          <a:latin typeface="Inter"/>
                          <a:ea typeface="Inter"/>
                          <a:cs typeface="Inter"/>
                          <a:sym typeface="Inter"/>
                        </a:rPr>
                        <a:t>150/-</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7C6C62"/>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u="sng">
                          <a:solidFill>
                            <a:srgbClr val="6F5050"/>
                          </a:solidFill>
                          <a:latin typeface="Inter"/>
                          <a:ea typeface="Inter"/>
                          <a:cs typeface="Inter"/>
                          <a:sym typeface="Inter"/>
                          <a:hlinkClick r:id="rId12" tooltip="https://amzn.in/d/ez8b1Pr"/>
                        </a:rPr>
                        <a:t>https://amzn.in/d/ez8b1Pr</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7C6C62"/>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r>
              <a:tr h="832908">
                <a:tc>
                  <a:txBody>
                    <a:bodyPr anchor="t" rtlCol="false"/>
                    <a:lstStyle/>
                    <a:p>
                      <a:pPr algn="ctr">
                        <a:lnSpc>
                          <a:spcPts val="2659"/>
                        </a:lnSpc>
                        <a:defRPr/>
                      </a:pPr>
                      <a:r>
                        <a:rPr lang="en-US" sz="1899">
                          <a:solidFill>
                            <a:srgbClr val="6F5050"/>
                          </a:solidFill>
                          <a:latin typeface="Inter"/>
                          <a:ea typeface="Inter"/>
                          <a:cs typeface="Inter"/>
                          <a:sym typeface="Inter"/>
                        </a:rPr>
                        <a:t>4</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7C6C62"/>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a:solidFill>
                            <a:srgbClr val="6F5050"/>
                          </a:solidFill>
                          <a:latin typeface="Inter"/>
                          <a:ea typeface="Inter"/>
                          <a:cs typeface="Inter"/>
                          <a:sym typeface="Inter"/>
                        </a:rPr>
                        <a:t>LCD</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7C6C62"/>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a:solidFill>
                            <a:srgbClr val="6F5050"/>
                          </a:solidFill>
                          <a:latin typeface="Inter"/>
                          <a:ea typeface="Inter"/>
                          <a:cs typeface="Inter"/>
                          <a:sym typeface="Inter"/>
                        </a:rPr>
                        <a:t>239/-</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7C6C62"/>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u="sng">
                          <a:solidFill>
                            <a:srgbClr val="6F5050"/>
                          </a:solidFill>
                          <a:latin typeface="Inter"/>
                          <a:ea typeface="Inter"/>
                          <a:cs typeface="Inter"/>
                          <a:sym typeface="Inter"/>
                          <a:hlinkClick r:id="rId13" tooltip="https://amzn.in/d/bxCXS3R"/>
                        </a:rPr>
                        <a:t>https://amzn.in/d/bxCXS3R</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7C6C62"/>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r>
              <a:tr h="832908">
                <a:tc>
                  <a:txBody>
                    <a:bodyPr anchor="t" rtlCol="false"/>
                    <a:lstStyle/>
                    <a:p>
                      <a:pPr algn="ctr">
                        <a:lnSpc>
                          <a:spcPts val="2659"/>
                        </a:lnSpc>
                        <a:defRPr/>
                      </a:pPr>
                      <a:r>
                        <a:rPr lang="en-US" sz="1899">
                          <a:solidFill>
                            <a:srgbClr val="6F5050"/>
                          </a:solidFill>
                          <a:latin typeface="Inter"/>
                          <a:ea typeface="Inter"/>
                          <a:cs typeface="Inter"/>
                          <a:sym typeface="Inter"/>
                        </a:rPr>
                        <a:t>5</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BF977B"/>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a:solidFill>
                            <a:srgbClr val="6F5050"/>
                          </a:solidFill>
                          <a:latin typeface="Inter"/>
                          <a:ea typeface="Inter"/>
                          <a:cs typeface="Inter"/>
                          <a:sym typeface="Inter"/>
                        </a:rPr>
                        <a:t>Buzzer</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BF977B"/>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a:solidFill>
                            <a:srgbClr val="6F5050"/>
                          </a:solidFill>
                          <a:latin typeface="Inter"/>
                          <a:ea typeface="Inter"/>
                          <a:cs typeface="Inter"/>
                          <a:sym typeface="Inter"/>
                        </a:rPr>
                        <a:t>49/-</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BF977B"/>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u="sng">
                          <a:solidFill>
                            <a:srgbClr val="6F5050"/>
                          </a:solidFill>
                          <a:latin typeface="Inter"/>
                          <a:ea typeface="Inter"/>
                          <a:cs typeface="Inter"/>
                          <a:sym typeface="Inter"/>
                          <a:hlinkClick r:id="rId14" tooltip="https://amzn.in/d/ct6WSnq"/>
                        </a:rPr>
                        <a:t>https://amzn.in/d/ct6WSnq</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BF977B"/>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r>
              <a:tr h="832908">
                <a:tc>
                  <a:txBody>
                    <a:bodyPr anchor="t" rtlCol="false"/>
                    <a:lstStyle/>
                    <a:p>
                      <a:pPr algn="ctr">
                        <a:lnSpc>
                          <a:spcPts val="2659"/>
                        </a:lnSpc>
                        <a:defRPr/>
                      </a:pPr>
                      <a:r>
                        <a:rPr lang="en-US" sz="1899">
                          <a:solidFill>
                            <a:srgbClr val="6F5050"/>
                          </a:solidFill>
                          <a:latin typeface="Inter"/>
                          <a:ea typeface="Inter"/>
                          <a:cs typeface="Inter"/>
                          <a:sym typeface="Inter"/>
                        </a:rPr>
                        <a:t>6</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BF977B"/>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a:solidFill>
                            <a:srgbClr val="6F5050"/>
                          </a:solidFill>
                          <a:latin typeface="Inter"/>
                          <a:ea typeface="Inter"/>
                          <a:cs typeface="Inter"/>
                          <a:sym typeface="Inter"/>
                        </a:rPr>
                        <a:t>Bread Board</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BF977B"/>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a:solidFill>
                            <a:srgbClr val="6F5050"/>
                          </a:solidFill>
                          <a:latin typeface="Inter"/>
                          <a:ea typeface="Inter"/>
                          <a:cs typeface="Inter"/>
                          <a:sym typeface="Inter"/>
                        </a:rPr>
                        <a:t>99/-</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BF977B"/>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u="sng">
                          <a:solidFill>
                            <a:srgbClr val="6F5050"/>
                          </a:solidFill>
                          <a:latin typeface="Inter"/>
                          <a:ea typeface="Inter"/>
                          <a:cs typeface="Inter"/>
                          <a:sym typeface="Inter"/>
                          <a:hlinkClick r:id="rId15" tooltip="https://amzn.in/d/3hWiPnq"/>
                        </a:rPr>
                        <a:t>https://amzn.in/d/3hWiPnq</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BF977B"/>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r>
              <a:tr h="832908">
                <a:tc>
                  <a:txBody>
                    <a:bodyPr anchor="t" rtlCol="false"/>
                    <a:lstStyle/>
                    <a:p>
                      <a:pPr algn="ctr">
                        <a:lnSpc>
                          <a:spcPts val="2659"/>
                        </a:lnSpc>
                        <a:defRPr/>
                      </a:pPr>
                      <a:r>
                        <a:rPr lang="en-US" sz="1899">
                          <a:solidFill>
                            <a:srgbClr val="6F5050"/>
                          </a:solidFill>
                          <a:latin typeface="Inter"/>
                          <a:ea typeface="Inter"/>
                          <a:cs typeface="Inter"/>
                          <a:sym typeface="Inter"/>
                        </a:rPr>
                        <a:t>7</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BF977B"/>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a:solidFill>
                            <a:srgbClr val="6F5050"/>
                          </a:solidFill>
                          <a:latin typeface="Inter"/>
                          <a:ea typeface="Inter"/>
                          <a:cs typeface="Inter"/>
                          <a:sym typeface="Inter"/>
                        </a:rPr>
                        <a:t>Push Buttons</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BF977B"/>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a:solidFill>
                            <a:srgbClr val="6F5050"/>
                          </a:solidFill>
                          <a:latin typeface="Inter"/>
                          <a:ea typeface="Inter"/>
                          <a:cs typeface="Inter"/>
                          <a:sym typeface="Inter"/>
                        </a:rPr>
                        <a:t>22/-</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BF977B"/>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u="sng">
                          <a:solidFill>
                            <a:srgbClr val="6F5050"/>
                          </a:solidFill>
                          <a:latin typeface="Inter"/>
                          <a:ea typeface="Inter"/>
                          <a:cs typeface="Inter"/>
                          <a:sym typeface="Inter"/>
                          <a:hlinkClick r:id="rId16" tooltip="https://amzn.in/d/61MLev3"/>
                        </a:rPr>
                        <a:t>https://amzn.in/d/61MLev3</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BF977B"/>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r>
              <a:tr h="832908">
                <a:tc>
                  <a:txBody>
                    <a:bodyPr anchor="t" rtlCol="false"/>
                    <a:lstStyle/>
                    <a:p>
                      <a:pPr algn="ctr">
                        <a:lnSpc>
                          <a:spcPts val="2659"/>
                        </a:lnSpc>
                        <a:defRPr/>
                      </a:pPr>
                      <a:r>
                        <a:rPr lang="en-US" sz="1899">
                          <a:solidFill>
                            <a:srgbClr val="6F5050"/>
                          </a:solidFill>
                          <a:latin typeface="Inter"/>
                          <a:ea typeface="Inter"/>
                          <a:cs typeface="Inter"/>
                          <a:sym typeface="Inter"/>
                        </a:rPr>
                        <a:t>8</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BF977B"/>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a:solidFill>
                            <a:srgbClr val="6F5050"/>
                          </a:solidFill>
                          <a:latin typeface="Inter"/>
                          <a:ea typeface="Inter"/>
                          <a:cs typeface="Inter"/>
                          <a:sym typeface="Inter"/>
                        </a:rPr>
                        <a:t>Jumper Wires</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BF977B"/>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a:solidFill>
                            <a:srgbClr val="6F5050"/>
                          </a:solidFill>
                          <a:latin typeface="Inter"/>
                          <a:ea typeface="Inter"/>
                          <a:cs typeface="Inter"/>
                          <a:sym typeface="Inter"/>
                        </a:rPr>
                        <a:t>280/-</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BF977B"/>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c>
                  <a:txBody>
                    <a:bodyPr anchor="t" rtlCol="false"/>
                    <a:lstStyle/>
                    <a:p>
                      <a:pPr algn="ctr">
                        <a:lnSpc>
                          <a:spcPts val="2659"/>
                        </a:lnSpc>
                        <a:defRPr/>
                      </a:pPr>
                      <a:r>
                        <a:rPr lang="en-US" sz="1899" u="sng">
                          <a:solidFill>
                            <a:srgbClr val="6F5050"/>
                          </a:solidFill>
                          <a:latin typeface="Inter"/>
                          <a:ea typeface="Inter"/>
                          <a:cs typeface="Inter"/>
                          <a:sym typeface="Inter"/>
                          <a:hlinkClick r:id="rId17" tooltip="https://amzn.in/d/evYe2mL"/>
                        </a:rPr>
                        <a:t>https://amzn.in/d/evYe2mL</a:t>
                      </a:r>
                      <a:endParaRPr lang="en-US" sz="1100"/>
                    </a:p>
                  </a:txBody>
                  <a:tcPr marL="190500" marR="190500" marT="190500" marB="190500" anchor="ctr">
                    <a:lnL cmpd="sng" algn="ctr" cap="flat" w="38100">
                      <a:solidFill>
                        <a:srgbClr val="BF977B"/>
                      </a:solidFill>
                      <a:prstDash val="solid"/>
                      <a:round/>
                      <a:headEnd type="none" w="med" len="med"/>
                      <a:tailEnd type="none" w="med" len="med"/>
                    </a:lnL>
                    <a:lnR cmpd="sng" algn="ctr" cap="flat" w="38100">
                      <a:solidFill>
                        <a:srgbClr val="BF977B"/>
                      </a:solidFill>
                      <a:prstDash val="solid"/>
                      <a:round/>
                      <a:headEnd type="none" w="med" len="med"/>
                      <a:tailEnd type="none" w="med" len="med"/>
                    </a:lnR>
                    <a:lnT cmpd="sng" algn="ctr" cap="flat" w="38100">
                      <a:solidFill>
                        <a:srgbClr val="BF977B"/>
                      </a:solidFill>
                      <a:prstDash val="solid"/>
                      <a:round/>
                      <a:headEnd type="none" w="med" len="med"/>
                      <a:tailEnd type="none" w="med" len="med"/>
                    </a:lnT>
                    <a:lnB cmpd="sng" algn="ctr" cap="flat" w="38100">
                      <a:solidFill>
                        <a:srgbClr val="BF977B"/>
                      </a:solidFill>
                      <a:prstDash val="solid"/>
                      <a:round/>
                      <a:headEnd type="none" w="med" len="med"/>
                      <a:tailEnd type="none" w="med" len="med"/>
                    </a:lnB>
                  </a:tcPr>
                </a:tc>
              </a:tr>
            </a:tbl>
          </a:graphicData>
        </a:graphic>
      </p:graphicFrame>
      <p:sp>
        <p:nvSpPr>
          <p:cNvPr name="TextBox 7" id="7"/>
          <p:cNvSpPr txBox="true"/>
          <p:nvPr/>
        </p:nvSpPr>
        <p:spPr>
          <a:xfrm rot="0">
            <a:off x="3420359" y="389146"/>
            <a:ext cx="11447283" cy="1325880"/>
          </a:xfrm>
          <a:prstGeom prst="rect">
            <a:avLst/>
          </a:prstGeom>
        </p:spPr>
        <p:txBody>
          <a:bodyPr anchor="t" rtlCol="false" tIns="0" lIns="0" bIns="0" rIns="0">
            <a:spAutoFit/>
          </a:bodyPr>
          <a:lstStyle/>
          <a:p>
            <a:pPr algn="ctr">
              <a:lnSpc>
                <a:spcPts val="10260"/>
              </a:lnSpc>
            </a:pPr>
            <a:r>
              <a:rPr lang="en-US" sz="9000">
                <a:solidFill>
                  <a:srgbClr val="3F322B"/>
                </a:solidFill>
                <a:latin typeface="Girassol"/>
                <a:ea typeface="Girassol"/>
                <a:cs typeface="Girassol"/>
                <a:sym typeface="Girassol"/>
              </a:rPr>
              <a:t>Components &amp; Budget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494909" y="228043"/>
            <a:ext cx="12245697" cy="8281152"/>
          </a:xfrm>
          <a:custGeom>
            <a:avLst/>
            <a:gdLst/>
            <a:ahLst/>
            <a:cxnLst/>
            <a:rect r="r" b="b" t="t" l="l"/>
            <a:pathLst>
              <a:path h="8281152" w="12245697">
                <a:moveTo>
                  <a:pt x="0" y="0"/>
                </a:moveTo>
                <a:lnTo>
                  <a:pt x="12245696" y="0"/>
                </a:lnTo>
                <a:lnTo>
                  <a:pt x="12245696" y="8281152"/>
                </a:lnTo>
                <a:lnTo>
                  <a:pt x="0" y="8281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2524900" y="3845229"/>
            <a:ext cx="5689646" cy="6172200"/>
          </a:xfrm>
          <a:custGeom>
            <a:avLst/>
            <a:gdLst/>
            <a:ahLst/>
            <a:cxnLst/>
            <a:rect r="r" b="b" t="t" l="l"/>
            <a:pathLst>
              <a:path h="6172200" w="5689646">
                <a:moveTo>
                  <a:pt x="5689646" y="0"/>
                </a:moveTo>
                <a:lnTo>
                  <a:pt x="0" y="0"/>
                </a:lnTo>
                <a:lnTo>
                  <a:pt x="0" y="6172200"/>
                </a:lnTo>
                <a:lnTo>
                  <a:pt x="5689646" y="6172200"/>
                </a:lnTo>
                <a:lnTo>
                  <a:pt x="568964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71329" y="8172074"/>
            <a:ext cx="1760958" cy="2043306"/>
          </a:xfrm>
          <a:custGeom>
            <a:avLst/>
            <a:gdLst/>
            <a:ahLst/>
            <a:cxnLst/>
            <a:rect r="r" b="b" t="t" l="l"/>
            <a:pathLst>
              <a:path h="2043306" w="1760958">
                <a:moveTo>
                  <a:pt x="0" y="0"/>
                </a:moveTo>
                <a:lnTo>
                  <a:pt x="1760958" y="0"/>
                </a:lnTo>
                <a:lnTo>
                  <a:pt x="1760958" y="2043306"/>
                </a:lnTo>
                <a:lnTo>
                  <a:pt x="0" y="20433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94909" y="6114674"/>
            <a:ext cx="2109770" cy="4114800"/>
          </a:xfrm>
          <a:custGeom>
            <a:avLst/>
            <a:gdLst/>
            <a:ahLst/>
            <a:cxnLst/>
            <a:rect r="r" b="b" t="t" l="l"/>
            <a:pathLst>
              <a:path h="4114800" w="2109770">
                <a:moveTo>
                  <a:pt x="0" y="0"/>
                </a:moveTo>
                <a:lnTo>
                  <a:pt x="2109770" y="0"/>
                </a:lnTo>
                <a:lnTo>
                  <a:pt x="210977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83402" y="1410881"/>
            <a:ext cx="11301259" cy="5664756"/>
          </a:xfrm>
          <a:custGeom>
            <a:avLst/>
            <a:gdLst/>
            <a:ahLst/>
            <a:cxnLst/>
            <a:rect r="r" b="b" t="t" l="l"/>
            <a:pathLst>
              <a:path h="5664756" w="11301259">
                <a:moveTo>
                  <a:pt x="0" y="0"/>
                </a:moveTo>
                <a:lnTo>
                  <a:pt x="11301259" y="0"/>
                </a:lnTo>
                <a:lnTo>
                  <a:pt x="11301259" y="5664756"/>
                </a:lnTo>
                <a:lnTo>
                  <a:pt x="0" y="5664756"/>
                </a:lnTo>
                <a:lnTo>
                  <a:pt x="0" y="0"/>
                </a:lnTo>
                <a:close/>
              </a:path>
            </a:pathLst>
          </a:custGeom>
          <a:blipFill>
            <a:blip r:embed="rId10"/>
            <a:stretch>
              <a:fillRect l="0" t="0" r="0" b="0"/>
            </a:stretch>
          </a:blipFill>
        </p:spPr>
      </p:sp>
      <p:sp>
        <p:nvSpPr>
          <p:cNvPr name="TextBox 7" id="7"/>
          <p:cNvSpPr txBox="true"/>
          <p:nvPr/>
        </p:nvSpPr>
        <p:spPr>
          <a:xfrm rot="0">
            <a:off x="11288274" y="715349"/>
            <a:ext cx="5971026" cy="2905123"/>
          </a:xfrm>
          <a:prstGeom prst="rect">
            <a:avLst/>
          </a:prstGeom>
        </p:spPr>
        <p:txBody>
          <a:bodyPr anchor="t" rtlCol="false" tIns="0" lIns="0" bIns="0" rIns="0">
            <a:spAutoFit/>
          </a:bodyPr>
          <a:lstStyle/>
          <a:p>
            <a:pPr algn="r">
              <a:lnSpc>
                <a:spcPts val="11399"/>
              </a:lnSpc>
            </a:pPr>
            <a:r>
              <a:rPr lang="en-US" sz="9999">
                <a:solidFill>
                  <a:srgbClr val="3F322B"/>
                </a:solidFill>
                <a:latin typeface="Girassol"/>
                <a:ea typeface="Girassol"/>
                <a:cs typeface="Girassol"/>
                <a:sym typeface="Girassol"/>
              </a:rPr>
              <a:t>Block Diagram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122296"/>
            <a:ext cx="7849770" cy="5308407"/>
          </a:xfrm>
          <a:custGeom>
            <a:avLst/>
            <a:gdLst/>
            <a:ahLst/>
            <a:cxnLst/>
            <a:rect r="r" b="b" t="t" l="l"/>
            <a:pathLst>
              <a:path h="5308407" w="7849770">
                <a:moveTo>
                  <a:pt x="0" y="0"/>
                </a:moveTo>
                <a:lnTo>
                  <a:pt x="7849770" y="0"/>
                </a:lnTo>
                <a:lnTo>
                  <a:pt x="7849770" y="5308407"/>
                </a:lnTo>
                <a:lnTo>
                  <a:pt x="0" y="5308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09530" y="4130867"/>
            <a:ext cx="7849770" cy="5308407"/>
          </a:xfrm>
          <a:custGeom>
            <a:avLst/>
            <a:gdLst/>
            <a:ahLst/>
            <a:cxnLst/>
            <a:rect r="r" b="b" t="t" l="l"/>
            <a:pathLst>
              <a:path h="5308407" w="7849770">
                <a:moveTo>
                  <a:pt x="0" y="0"/>
                </a:moveTo>
                <a:lnTo>
                  <a:pt x="7849770" y="0"/>
                </a:lnTo>
                <a:lnTo>
                  <a:pt x="7849770" y="5308407"/>
                </a:lnTo>
                <a:lnTo>
                  <a:pt x="0" y="5308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472782">
            <a:off x="-342854" y="1390410"/>
            <a:ext cx="2362688" cy="2855996"/>
          </a:xfrm>
          <a:custGeom>
            <a:avLst/>
            <a:gdLst/>
            <a:ahLst/>
            <a:cxnLst/>
            <a:rect r="r" b="b" t="t" l="l"/>
            <a:pathLst>
              <a:path h="2855996" w="2362688">
                <a:moveTo>
                  <a:pt x="0" y="0"/>
                </a:moveTo>
                <a:lnTo>
                  <a:pt x="2362688" y="0"/>
                </a:lnTo>
                <a:lnTo>
                  <a:pt x="2362688" y="2855997"/>
                </a:lnTo>
                <a:lnTo>
                  <a:pt x="0" y="2855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90102">
            <a:off x="16786257" y="5247171"/>
            <a:ext cx="2006611" cy="2425574"/>
          </a:xfrm>
          <a:custGeom>
            <a:avLst/>
            <a:gdLst/>
            <a:ahLst/>
            <a:cxnLst/>
            <a:rect r="r" b="b" t="t" l="l"/>
            <a:pathLst>
              <a:path h="2425574" w="2006611">
                <a:moveTo>
                  <a:pt x="0" y="0"/>
                </a:moveTo>
                <a:lnTo>
                  <a:pt x="2006612" y="0"/>
                </a:lnTo>
                <a:lnTo>
                  <a:pt x="2006612" y="2425575"/>
                </a:lnTo>
                <a:lnTo>
                  <a:pt x="0" y="2425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905050" y="4760517"/>
            <a:ext cx="6649160" cy="261302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3F322B"/>
                </a:solidFill>
                <a:latin typeface="Inter"/>
                <a:ea typeface="Inter"/>
                <a:cs typeface="Inter"/>
                <a:sym typeface="Inter"/>
              </a:rPr>
              <a:t>Improved Medication Adherence</a:t>
            </a:r>
          </a:p>
          <a:p>
            <a:pPr algn="l" marL="539749" indent="-269875" lvl="1">
              <a:lnSpc>
                <a:spcPts val="3499"/>
              </a:lnSpc>
              <a:buFont typeface="Arial"/>
              <a:buChar char="•"/>
            </a:pPr>
            <a:r>
              <a:rPr lang="en-US" sz="2499">
                <a:solidFill>
                  <a:srgbClr val="3F322B"/>
                </a:solidFill>
                <a:latin typeface="Inter"/>
                <a:ea typeface="Inter"/>
                <a:cs typeface="Inter"/>
                <a:sym typeface="Inter"/>
              </a:rPr>
              <a:t>Patient Monitoring</a:t>
            </a:r>
          </a:p>
          <a:p>
            <a:pPr algn="l" marL="539749" indent="-269875" lvl="1">
              <a:lnSpc>
                <a:spcPts val="3499"/>
              </a:lnSpc>
              <a:buFont typeface="Arial"/>
              <a:buChar char="•"/>
            </a:pPr>
            <a:r>
              <a:rPr lang="en-US" sz="2499">
                <a:solidFill>
                  <a:srgbClr val="3F322B"/>
                </a:solidFill>
                <a:latin typeface="Inter"/>
                <a:ea typeface="Inter"/>
                <a:cs typeface="Inter"/>
                <a:sym typeface="Inter"/>
              </a:rPr>
              <a:t>Reduced Human Error</a:t>
            </a:r>
          </a:p>
          <a:p>
            <a:pPr algn="l" marL="539749" indent="-269875" lvl="1">
              <a:lnSpc>
                <a:spcPts val="3499"/>
              </a:lnSpc>
              <a:buFont typeface="Arial"/>
              <a:buChar char="•"/>
            </a:pPr>
            <a:r>
              <a:rPr lang="en-US" sz="2499">
                <a:solidFill>
                  <a:srgbClr val="3F322B"/>
                </a:solidFill>
                <a:latin typeface="Inter"/>
                <a:ea typeface="Inter"/>
                <a:cs typeface="Inter"/>
                <a:sym typeface="Inter"/>
              </a:rPr>
              <a:t>Ease of Use</a:t>
            </a:r>
          </a:p>
          <a:p>
            <a:pPr algn="l" marL="539749" indent="-269875" lvl="1">
              <a:lnSpc>
                <a:spcPts val="3499"/>
              </a:lnSpc>
              <a:buFont typeface="Arial"/>
              <a:buChar char="•"/>
            </a:pPr>
            <a:r>
              <a:rPr lang="en-US" sz="2499">
                <a:solidFill>
                  <a:srgbClr val="3F322B"/>
                </a:solidFill>
                <a:latin typeface="Inter"/>
                <a:ea typeface="Inter"/>
                <a:cs typeface="Inter"/>
                <a:sym typeface="Inter"/>
              </a:rPr>
              <a:t>Caregiver Support</a:t>
            </a:r>
          </a:p>
          <a:p>
            <a:pPr algn="l" marL="539749" indent="-269875" lvl="1">
              <a:lnSpc>
                <a:spcPts val="3499"/>
              </a:lnSpc>
              <a:buFont typeface="Arial"/>
              <a:buChar char="•"/>
            </a:pPr>
            <a:r>
              <a:rPr lang="en-US" sz="2499">
                <a:solidFill>
                  <a:srgbClr val="3F322B"/>
                </a:solidFill>
                <a:latin typeface="Inter"/>
                <a:ea typeface="Inter"/>
                <a:cs typeface="Inter"/>
                <a:sym typeface="Inter"/>
              </a:rPr>
              <a:t>Customizable Schedules</a:t>
            </a:r>
          </a:p>
        </p:txBody>
      </p:sp>
      <p:sp>
        <p:nvSpPr>
          <p:cNvPr name="TextBox 7" id="7"/>
          <p:cNvSpPr txBox="true"/>
          <p:nvPr/>
        </p:nvSpPr>
        <p:spPr>
          <a:xfrm rot="0">
            <a:off x="1905050" y="3856901"/>
            <a:ext cx="6097069" cy="547370"/>
          </a:xfrm>
          <a:prstGeom prst="rect">
            <a:avLst/>
          </a:prstGeom>
        </p:spPr>
        <p:txBody>
          <a:bodyPr anchor="t" rtlCol="false" tIns="0" lIns="0" bIns="0" rIns="0">
            <a:spAutoFit/>
          </a:bodyPr>
          <a:lstStyle/>
          <a:p>
            <a:pPr algn="ctr">
              <a:lnSpc>
                <a:spcPts val="4480"/>
              </a:lnSpc>
            </a:pPr>
            <a:r>
              <a:rPr lang="en-US" sz="3200" b="true">
                <a:solidFill>
                  <a:srgbClr val="3F322B"/>
                </a:solidFill>
                <a:latin typeface="Inter Heavy"/>
                <a:ea typeface="Inter Heavy"/>
                <a:cs typeface="Inter Heavy"/>
                <a:sym typeface="Inter Heavy"/>
              </a:rPr>
              <a:t>Advantages</a:t>
            </a:r>
          </a:p>
        </p:txBody>
      </p:sp>
      <p:sp>
        <p:nvSpPr>
          <p:cNvPr name="TextBox 8" id="8"/>
          <p:cNvSpPr txBox="true"/>
          <p:nvPr/>
        </p:nvSpPr>
        <p:spPr>
          <a:xfrm rot="0">
            <a:off x="10440961" y="5674069"/>
            <a:ext cx="5786907" cy="261302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3F322B"/>
                </a:solidFill>
                <a:latin typeface="Inter"/>
                <a:ea typeface="Inter"/>
                <a:cs typeface="Inter"/>
                <a:sym typeface="Inter"/>
              </a:rPr>
              <a:t>Dependence on Technology</a:t>
            </a:r>
          </a:p>
          <a:p>
            <a:pPr algn="l" marL="539749" indent="-269875" lvl="1">
              <a:lnSpc>
                <a:spcPts val="3499"/>
              </a:lnSpc>
              <a:buFont typeface="Arial"/>
              <a:buChar char="•"/>
            </a:pPr>
            <a:r>
              <a:rPr lang="en-US" sz="2499">
                <a:solidFill>
                  <a:srgbClr val="3F322B"/>
                </a:solidFill>
                <a:latin typeface="Inter"/>
                <a:ea typeface="Inter"/>
                <a:cs typeface="Inter"/>
                <a:sym typeface="Inter"/>
              </a:rPr>
              <a:t>Initial Setup Cost</a:t>
            </a:r>
          </a:p>
          <a:p>
            <a:pPr algn="l" marL="539749" indent="-269875" lvl="1">
              <a:lnSpc>
                <a:spcPts val="3499"/>
              </a:lnSpc>
              <a:buFont typeface="Arial"/>
              <a:buChar char="•"/>
            </a:pPr>
            <a:r>
              <a:rPr lang="en-US" sz="2499">
                <a:solidFill>
                  <a:srgbClr val="3F322B"/>
                </a:solidFill>
                <a:latin typeface="Inter"/>
                <a:ea typeface="Inter"/>
                <a:cs typeface="Inter"/>
                <a:sym typeface="Inter"/>
              </a:rPr>
              <a:t>Patient Resistance</a:t>
            </a:r>
          </a:p>
          <a:p>
            <a:pPr algn="l" marL="539749" indent="-269875" lvl="1">
              <a:lnSpc>
                <a:spcPts val="3499"/>
              </a:lnSpc>
              <a:buFont typeface="Arial"/>
              <a:buChar char="•"/>
            </a:pPr>
            <a:r>
              <a:rPr lang="en-US" sz="2499">
                <a:solidFill>
                  <a:srgbClr val="3F322B"/>
                </a:solidFill>
                <a:latin typeface="Inter"/>
                <a:ea typeface="Inter"/>
                <a:cs typeface="Inter"/>
                <a:sym typeface="Inter"/>
              </a:rPr>
              <a:t>Limited Scope for Complex Medication Regimens</a:t>
            </a:r>
          </a:p>
          <a:p>
            <a:pPr algn="l" marL="539749" indent="-269875" lvl="1">
              <a:lnSpc>
                <a:spcPts val="3499"/>
              </a:lnSpc>
              <a:buFont typeface="Arial"/>
              <a:buChar char="•"/>
            </a:pPr>
            <a:r>
              <a:rPr lang="en-US" sz="2499">
                <a:solidFill>
                  <a:srgbClr val="3F322B"/>
                </a:solidFill>
                <a:latin typeface="Inter"/>
                <a:ea typeface="Inter"/>
                <a:cs typeface="Inter"/>
                <a:sym typeface="Inter"/>
              </a:rPr>
              <a:t>Maintenance Requirements</a:t>
            </a:r>
          </a:p>
        </p:txBody>
      </p:sp>
      <p:sp>
        <p:nvSpPr>
          <p:cNvPr name="TextBox 9" id="9"/>
          <p:cNvSpPr txBox="true"/>
          <p:nvPr/>
        </p:nvSpPr>
        <p:spPr>
          <a:xfrm rot="0">
            <a:off x="5757046" y="1066800"/>
            <a:ext cx="11502254" cy="1325880"/>
          </a:xfrm>
          <a:prstGeom prst="rect">
            <a:avLst/>
          </a:prstGeom>
        </p:spPr>
        <p:txBody>
          <a:bodyPr anchor="t" rtlCol="false" tIns="0" lIns="0" bIns="0" rIns="0">
            <a:spAutoFit/>
          </a:bodyPr>
          <a:lstStyle/>
          <a:p>
            <a:pPr algn="r">
              <a:lnSpc>
                <a:spcPts val="10260"/>
              </a:lnSpc>
            </a:pPr>
            <a:r>
              <a:rPr lang="en-US" sz="9000">
                <a:solidFill>
                  <a:srgbClr val="3F322B"/>
                </a:solidFill>
                <a:latin typeface="Girassol"/>
                <a:ea typeface="Girassol"/>
                <a:cs typeface="Girassol"/>
                <a:sym typeface="Girassol"/>
              </a:rPr>
              <a:t>Pros &amp; Cons</a:t>
            </a:r>
          </a:p>
        </p:txBody>
      </p:sp>
      <p:sp>
        <p:nvSpPr>
          <p:cNvPr name="TextBox 10" id="10"/>
          <p:cNvSpPr txBox="true"/>
          <p:nvPr/>
        </p:nvSpPr>
        <p:spPr>
          <a:xfrm rot="0">
            <a:off x="10285880" y="4764447"/>
            <a:ext cx="6097069" cy="547370"/>
          </a:xfrm>
          <a:prstGeom prst="rect">
            <a:avLst/>
          </a:prstGeom>
        </p:spPr>
        <p:txBody>
          <a:bodyPr anchor="t" rtlCol="false" tIns="0" lIns="0" bIns="0" rIns="0">
            <a:spAutoFit/>
          </a:bodyPr>
          <a:lstStyle/>
          <a:p>
            <a:pPr algn="ctr">
              <a:lnSpc>
                <a:spcPts val="4480"/>
              </a:lnSpc>
            </a:pPr>
            <a:r>
              <a:rPr lang="en-US" sz="3200" b="true">
                <a:solidFill>
                  <a:srgbClr val="3F322B"/>
                </a:solidFill>
                <a:latin typeface="Inter Heavy"/>
                <a:ea typeface="Inter Heavy"/>
                <a:cs typeface="Inter Heavy"/>
                <a:sym typeface="Inter Heavy"/>
              </a:rPr>
              <a:t>Disadvantages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97866" y="2853243"/>
            <a:ext cx="7576969" cy="5123925"/>
          </a:xfrm>
          <a:custGeom>
            <a:avLst/>
            <a:gdLst/>
            <a:ahLst/>
            <a:cxnLst/>
            <a:rect r="r" b="b" t="t" l="l"/>
            <a:pathLst>
              <a:path h="5123925" w="7576969">
                <a:moveTo>
                  <a:pt x="0" y="0"/>
                </a:moveTo>
                <a:lnTo>
                  <a:pt x="7576968" y="0"/>
                </a:lnTo>
                <a:lnTo>
                  <a:pt x="7576968" y="5123925"/>
                </a:lnTo>
                <a:lnTo>
                  <a:pt x="0" y="51239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13166" y="4498185"/>
            <a:ext cx="7576969" cy="5123925"/>
          </a:xfrm>
          <a:custGeom>
            <a:avLst/>
            <a:gdLst/>
            <a:ahLst/>
            <a:cxnLst/>
            <a:rect r="r" b="b" t="t" l="l"/>
            <a:pathLst>
              <a:path h="5123925" w="7576969">
                <a:moveTo>
                  <a:pt x="0" y="0"/>
                </a:moveTo>
                <a:lnTo>
                  <a:pt x="7576968" y="0"/>
                </a:lnTo>
                <a:lnTo>
                  <a:pt x="7576968" y="5123925"/>
                </a:lnTo>
                <a:lnTo>
                  <a:pt x="0" y="51239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7185" y="6585008"/>
            <a:ext cx="2311769" cy="4114800"/>
          </a:xfrm>
          <a:custGeom>
            <a:avLst/>
            <a:gdLst/>
            <a:ahLst/>
            <a:cxnLst/>
            <a:rect r="r" b="b" t="t" l="l"/>
            <a:pathLst>
              <a:path h="4114800" w="2311769">
                <a:moveTo>
                  <a:pt x="0" y="0"/>
                </a:moveTo>
                <a:lnTo>
                  <a:pt x="2311770" y="0"/>
                </a:lnTo>
                <a:lnTo>
                  <a:pt x="231177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527042" y="8236647"/>
            <a:ext cx="2122797" cy="2463161"/>
          </a:xfrm>
          <a:custGeom>
            <a:avLst/>
            <a:gdLst/>
            <a:ahLst/>
            <a:cxnLst/>
            <a:rect r="r" b="b" t="t" l="l"/>
            <a:pathLst>
              <a:path h="2463161" w="2122797">
                <a:moveTo>
                  <a:pt x="0" y="0"/>
                </a:moveTo>
                <a:lnTo>
                  <a:pt x="2122796" y="0"/>
                </a:lnTo>
                <a:lnTo>
                  <a:pt x="2122796" y="2463161"/>
                </a:lnTo>
                <a:lnTo>
                  <a:pt x="0" y="24631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045001" y="1609656"/>
            <a:ext cx="1945133" cy="1942141"/>
          </a:xfrm>
          <a:custGeom>
            <a:avLst/>
            <a:gdLst/>
            <a:ahLst/>
            <a:cxnLst/>
            <a:rect r="r" b="b" t="t" l="l"/>
            <a:pathLst>
              <a:path h="1942141" w="1945133">
                <a:moveTo>
                  <a:pt x="0" y="0"/>
                </a:moveTo>
                <a:lnTo>
                  <a:pt x="1945133" y="0"/>
                </a:lnTo>
                <a:lnTo>
                  <a:pt x="1945133" y="1942141"/>
                </a:lnTo>
                <a:lnTo>
                  <a:pt x="0" y="1942141"/>
                </a:lnTo>
                <a:lnTo>
                  <a:pt x="0" y="0"/>
                </a:lnTo>
                <a:close/>
              </a:path>
            </a:pathLst>
          </a:custGeom>
          <a:blipFill>
            <a:blip r:embed="rId8"/>
            <a:stretch>
              <a:fillRect l="0" t="0" r="0" b="0"/>
            </a:stretch>
          </a:blipFill>
        </p:spPr>
      </p:sp>
      <p:sp>
        <p:nvSpPr>
          <p:cNvPr name="TextBox 7" id="7"/>
          <p:cNvSpPr txBox="true"/>
          <p:nvPr/>
        </p:nvSpPr>
        <p:spPr>
          <a:xfrm rot="0">
            <a:off x="1683805" y="3763570"/>
            <a:ext cx="6721793" cy="3758565"/>
          </a:xfrm>
          <a:prstGeom prst="rect">
            <a:avLst/>
          </a:prstGeom>
        </p:spPr>
        <p:txBody>
          <a:bodyPr anchor="t" rtlCol="false" tIns="0" lIns="0" bIns="0" rIns="0">
            <a:spAutoFit/>
          </a:bodyPr>
          <a:lstStyle/>
          <a:p>
            <a:pPr algn="ctr">
              <a:lnSpc>
                <a:spcPts val="3359"/>
              </a:lnSpc>
            </a:pPr>
            <a:r>
              <a:rPr lang="en-US" sz="2400">
                <a:solidFill>
                  <a:srgbClr val="3F322B"/>
                </a:solidFill>
                <a:latin typeface="Inter"/>
                <a:ea typeface="Inter"/>
                <a:cs typeface="Inter"/>
                <a:sym typeface="Inter"/>
              </a:rPr>
              <a:t>The Automated Pill Reminder and Dispensing System ensures timely medication intake, improving adherence and reducing human error. It provides real-time monitoring and verification, enhancing support for patients with mental illness or disabilities. The system offers a reliable and efficient solution for improving patient outcomes in healthcare settings.</a:t>
            </a:r>
          </a:p>
        </p:txBody>
      </p:sp>
      <p:sp>
        <p:nvSpPr>
          <p:cNvPr name="TextBox 8" id="8"/>
          <p:cNvSpPr txBox="true"/>
          <p:nvPr/>
        </p:nvSpPr>
        <p:spPr>
          <a:xfrm rot="0">
            <a:off x="2037815" y="3168575"/>
            <a:ext cx="6097069" cy="547370"/>
          </a:xfrm>
          <a:prstGeom prst="rect">
            <a:avLst/>
          </a:prstGeom>
        </p:spPr>
        <p:txBody>
          <a:bodyPr anchor="t" rtlCol="false" tIns="0" lIns="0" bIns="0" rIns="0">
            <a:spAutoFit/>
          </a:bodyPr>
          <a:lstStyle/>
          <a:p>
            <a:pPr algn="ctr">
              <a:lnSpc>
                <a:spcPts val="4480"/>
              </a:lnSpc>
            </a:pPr>
            <a:r>
              <a:rPr lang="en-US" sz="3200" b="true">
                <a:solidFill>
                  <a:srgbClr val="3F322B"/>
                </a:solidFill>
                <a:latin typeface="Inter Heavy"/>
                <a:ea typeface="Inter Heavy"/>
                <a:cs typeface="Inter Heavy"/>
                <a:sym typeface="Inter Heavy"/>
              </a:rPr>
              <a:t>Conclusion</a:t>
            </a:r>
          </a:p>
        </p:txBody>
      </p:sp>
      <p:sp>
        <p:nvSpPr>
          <p:cNvPr name="TextBox 9" id="9"/>
          <p:cNvSpPr txBox="true"/>
          <p:nvPr/>
        </p:nvSpPr>
        <p:spPr>
          <a:xfrm rot="0">
            <a:off x="9819929" y="5496485"/>
            <a:ext cx="6707112" cy="3339465"/>
          </a:xfrm>
          <a:prstGeom prst="rect">
            <a:avLst/>
          </a:prstGeom>
        </p:spPr>
        <p:txBody>
          <a:bodyPr anchor="t" rtlCol="false" tIns="0" lIns="0" bIns="0" rIns="0">
            <a:spAutoFit/>
          </a:bodyPr>
          <a:lstStyle/>
          <a:p>
            <a:pPr algn="ctr">
              <a:lnSpc>
                <a:spcPts val="3359"/>
              </a:lnSpc>
            </a:pPr>
            <a:r>
              <a:rPr lang="en-US" sz="2400">
                <a:solidFill>
                  <a:srgbClr val="3F322B"/>
                </a:solidFill>
                <a:latin typeface="Inter"/>
                <a:ea typeface="Inter"/>
                <a:cs typeface="Inter"/>
                <a:sym typeface="Inter"/>
              </a:rPr>
              <a:t>This solution can be expanded to cater to complex medication regimens and different patient needs. Future improvements can include integrating advanced sensors and AI for better customization. The system also presents opportunities for commercialization and launching startups in the healthcare technology sector.</a:t>
            </a:r>
          </a:p>
        </p:txBody>
      </p:sp>
      <p:sp>
        <p:nvSpPr>
          <p:cNvPr name="TextBox 10" id="10"/>
          <p:cNvSpPr txBox="true"/>
          <p:nvPr/>
        </p:nvSpPr>
        <p:spPr>
          <a:xfrm rot="0">
            <a:off x="10153115" y="4888578"/>
            <a:ext cx="6097069" cy="547370"/>
          </a:xfrm>
          <a:prstGeom prst="rect">
            <a:avLst/>
          </a:prstGeom>
        </p:spPr>
        <p:txBody>
          <a:bodyPr anchor="t" rtlCol="false" tIns="0" lIns="0" bIns="0" rIns="0">
            <a:spAutoFit/>
          </a:bodyPr>
          <a:lstStyle/>
          <a:p>
            <a:pPr algn="ctr">
              <a:lnSpc>
                <a:spcPts val="4480"/>
              </a:lnSpc>
            </a:pPr>
            <a:r>
              <a:rPr lang="en-US" sz="3200" b="true">
                <a:solidFill>
                  <a:srgbClr val="3F322B"/>
                </a:solidFill>
                <a:latin typeface="Inter Heavy"/>
                <a:ea typeface="Inter Heavy"/>
                <a:cs typeface="Inter Heavy"/>
                <a:sym typeface="Inter Heavy"/>
              </a:rPr>
              <a:t>Future Prospects</a:t>
            </a:r>
          </a:p>
        </p:txBody>
      </p:sp>
      <p:sp>
        <p:nvSpPr>
          <p:cNvPr name="TextBox 11" id="11"/>
          <p:cNvSpPr txBox="true"/>
          <p:nvPr/>
        </p:nvSpPr>
        <p:spPr>
          <a:xfrm rot="0">
            <a:off x="3292752" y="260916"/>
            <a:ext cx="11702497" cy="2621280"/>
          </a:xfrm>
          <a:prstGeom prst="rect">
            <a:avLst/>
          </a:prstGeom>
        </p:spPr>
        <p:txBody>
          <a:bodyPr anchor="t" rtlCol="false" tIns="0" lIns="0" bIns="0" rIns="0">
            <a:spAutoFit/>
          </a:bodyPr>
          <a:lstStyle/>
          <a:p>
            <a:pPr algn="ctr">
              <a:lnSpc>
                <a:spcPts val="10260"/>
              </a:lnSpc>
            </a:pPr>
            <a:r>
              <a:rPr lang="en-US" sz="9000">
                <a:solidFill>
                  <a:srgbClr val="3F322B"/>
                </a:solidFill>
                <a:latin typeface="Girassol"/>
                <a:ea typeface="Girassol"/>
                <a:cs typeface="Girassol"/>
                <a:sym typeface="Girassol"/>
              </a:rPr>
              <a:t>Conclusion &amp; </a:t>
            </a:r>
          </a:p>
          <a:p>
            <a:pPr algn="ctr">
              <a:lnSpc>
                <a:spcPts val="10260"/>
              </a:lnSpc>
            </a:pPr>
            <a:r>
              <a:rPr lang="en-US" sz="9000">
                <a:solidFill>
                  <a:srgbClr val="3F322B"/>
                </a:solidFill>
                <a:latin typeface="Girassol"/>
                <a:ea typeface="Girassol"/>
                <a:cs typeface="Girassol"/>
                <a:sym typeface="Girassol"/>
              </a:rPr>
              <a:t>Future Prospects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9761910" y="1028700"/>
            <a:ext cx="7934747" cy="5365873"/>
          </a:xfrm>
          <a:custGeom>
            <a:avLst/>
            <a:gdLst/>
            <a:ahLst/>
            <a:cxnLst/>
            <a:rect r="r" b="b" t="t" l="l"/>
            <a:pathLst>
              <a:path h="5365873" w="7934747">
                <a:moveTo>
                  <a:pt x="0" y="0"/>
                </a:moveTo>
                <a:lnTo>
                  <a:pt x="7934748" y="0"/>
                </a:lnTo>
                <a:lnTo>
                  <a:pt x="7934748" y="5365873"/>
                </a:lnTo>
                <a:lnTo>
                  <a:pt x="0" y="53658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59577" y="4481344"/>
            <a:ext cx="3578395" cy="5805656"/>
          </a:xfrm>
          <a:custGeom>
            <a:avLst/>
            <a:gdLst/>
            <a:ahLst/>
            <a:cxnLst/>
            <a:rect r="r" b="b" t="t" l="l"/>
            <a:pathLst>
              <a:path h="5805656" w="3578395">
                <a:moveTo>
                  <a:pt x="0" y="0"/>
                </a:moveTo>
                <a:lnTo>
                  <a:pt x="3578396" y="0"/>
                </a:lnTo>
                <a:lnTo>
                  <a:pt x="3578396" y="5805656"/>
                </a:lnTo>
                <a:lnTo>
                  <a:pt x="0" y="58056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639941" y="7137325"/>
            <a:ext cx="2523406" cy="2928003"/>
          </a:xfrm>
          <a:custGeom>
            <a:avLst/>
            <a:gdLst/>
            <a:ahLst/>
            <a:cxnLst/>
            <a:rect r="r" b="b" t="t" l="l"/>
            <a:pathLst>
              <a:path h="2928003" w="2523406">
                <a:moveTo>
                  <a:pt x="0" y="0"/>
                </a:moveTo>
                <a:lnTo>
                  <a:pt x="2523406" y="0"/>
                </a:lnTo>
                <a:lnTo>
                  <a:pt x="2523406" y="2928003"/>
                </a:lnTo>
                <a:lnTo>
                  <a:pt x="0" y="29280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142748" y="6593237"/>
            <a:ext cx="4373368" cy="2957490"/>
          </a:xfrm>
          <a:custGeom>
            <a:avLst/>
            <a:gdLst/>
            <a:ahLst/>
            <a:cxnLst/>
            <a:rect r="r" b="b" t="t" l="l"/>
            <a:pathLst>
              <a:path h="2957490" w="4373368">
                <a:moveTo>
                  <a:pt x="0" y="0"/>
                </a:moveTo>
                <a:lnTo>
                  <a:pt x="4373368" y="0"/>
                </a:lnTo>
                <a:lnTo>
                  <a:pt x="4373368" y="2957490"/>
                </a:lnTo>
                <a:lnTo>
                  <a:pt x="0" y="2957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445679" y="6891479"/>
            <a:ext cx="542166" cy="492693"/>
          </a:xfrm>
          <a:custGeom>
            <a:avLst/>
            <a:gdLst/>
            <a:ahLst/>
            <a:cxnLst/>
            <a:rect r="r" b="b" t="t" l="l"/>
            <a:pathLst>
              <a:path h="492693" w="542166">
                <a:moveTo>
                  <a:pt x="0" y="0"/>
                </a:moveTo>
                <a:lnTo>
                  <a:pt x="542166" y="0"/>
                </a:lnTo>
                <a:lnTo>
                  <a:pt x="542166" y="492693"/>
                </a:lnTo>
                <a:lnTo>
                  <a:pt x="0" y="4926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1445679" y="8071982"/>
            <a:ext cx="542166" cy="542166"/>
          </a:xfrm>
          <a:custGeom>
            <a:avLst/>
            <a:gdLst/>
            <a:ahLst/>
            <a:cxnLst/>
            <a:rect r="r" b="b" t="t" l="l"/>
            <a:pathLst>
              <a:path h="542166" w="542166">
                <a:moveTo>
                  <a:pt x="0" y="0"/>
                </a:moveTo>
                <a:lnTo>
                  <a:pt x="542166" y="0"/>
                </a:lnTo>
                <a:lnTo>
                  <a:pt x="542166" y="542165"/>
                </a:lnTo>
                <a:lnTo>
                  <a:pt x="0" y="5421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1445679" y="8785597"/>
            <a:ext cx="542166" cy="632263"/>
          </a:xfrm>
          <a:custGeom>
            <a:avLst/>
            <a:gdLst/>
            <a:ahLst/>
            <a:cxnLst/>
            <a:rect r="r" b="b" t="t" l="l"/>
            <a:pathLst>
              <a:path h="632263" w="542166">
                <a:moveTo>
                  <a:pt x="0" y="0"/>
                </a:moveTo>
                <a:lnTo>
                  <a:pt x="542166" y="0"/>
                </a:lnTo>
                <a:lnTo>
                  <a:pt x="542166" y="632263"/>
                </a:lnTo>
                <a:lnTo>
                  <a:pt x="0" y="63226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688733" y="2729810"/>
            <a:ext cx="1037820" cy="1076799"/>
          </a:xfrm>
          <a:custGeom>
            <a:avLst/>
            <a:gdLst/>
            <a:ahLst/>
            <a:cxnLst/>
            <a:rect r="r" b="b" t="t" l="l"/>
            <a:pathLst>
              <a:path h="1076799" w="1037820">
                <a:moveTo>
                  <a:pt x="0" y="0"/>
                </a:moveTo>
                <a:lnTo>
                  <a:pt x="1037820" y="0"/>
                </a:lnTo>
                <a:lnTo>
                  <a:pt x="1037820" y="1076798"/>
                </a:lnTo>
                <a:lnTo>
                  <a:pt x="0" y="1076798"/>
                </a:lnTo>
                <a:lnTo>
                  <a:pt x="0" y="0"/>
                </a:lnTo>
                <a:close/>
              </a:path>
            </a:pathLst>
          </a:custGeom>
          <a:blipFill>
            <a:blip r:embed="rId14"/>
            <a:stretch>
              <a:fillRect l="0" t="0" r="0" b="0"/>
            </a:stretch>
          </a:blipFill>
        </p:spPr>
      </p:sp>
      <p:sp>
        <p:nvSpPr>
          <p:cNvPr name="TextBox 10" id="10"/>
          <p:cNvSpPr txBox="true"/>
          <p:nvPr/>
        </p:nvSpPr>
        <p:spPr>
          <a:xfrm rot="0">
            <a:off x="11156544" y="2477634"/>
            <a:ext cx="5170239" cy="3124200"/>
          </a:xfrm>
          <a:prstGeom prst="rect">
            <a:avLst/>
          </a:prstGeom>
        </p:spPr>
        <p:txBody>
          <a:bodyPr anchor="t" rtlCol="false" tIns="0" lIns="0" bIns="0" rIns="0">
            <a:spAutoFit/>
          </a:bodyPr>
          <a:lstStyle/>
          <a:p>
            <a:pPr algn="just" marL="647697" indent="-323848" lvl="1">
              <a:lnSpc>
                <a:spcPts val="4199"/>
              </a:lnSpc>
              <a:buFont typeface="Arial"/>
              <a:buChar char="•"/>
            </a:pPr>
            <a:r>
              <a:rPr lang="en-US" b="true" sz="2999">
                <a:solidFill>
                  <a:srgbClr val="3F322B"/>
                </a:solidFill>
                <a:latin typeface="Inter Bold"/>
                <a:ea typeface="Inter Bold"/>
                <a:cs typeface="Inter Bold"/>
                <a:sym typeface="Inter Bold"/>
              </a:rPr>
              <a:t>AI &amp; ML</a:t>
            </a:r>
          </a:p>
          <a:p>
            <a:pPr algn="just" marL="647697" indent="-323848" lvl="1">
              <a:lnSpc>
                <a:spcPts val="4199"/>
              </a:lnSpc>
              <a:buFont typeface="Arial"/>
              <a:buChar char="•"/>
            </a:pPr>
            <a:r>
              <a:rPr lang="en-US" b="true" sz="2999">
                <a:solidFill>
                  <a:srgbClr val="3F322B"/>
                </a:solidFill>
                <a:latin typeface="Inter Bold"/>
                <a:ea typeface="Inter Bold"/>
                <a:cs typeface="Inter Bold"/>
                <a:sym typeface="Inter Bold"/>
              </a:rPr>
              <a:t>Robotics &amp; Automation</a:t>
            </a:r>
          </a:p>
          <a:p>
            <a:pPr algn="just" marL="647697" indent="-323848" lvl="1">
              <a:lnSpc>
                <a:spcPts val="4199"/>
              </a:lnSpc>
              <a:buFont typeface="Arial"/>
              <a:buChar char="•"/>
            </a:pPr>
            <a:r>
              <a:rPr lang="en-US" b="true" sz="2999">
                <a:solidFill>
                  <a:srgbClr val="3F322B"/>
                </a:solidFill>
                <a:latin typeface="Inter Bold"/>
                <a:ea typeface="Inter Bold"/>
                <a:cs typeface="Inter Bold"/>
                <a:sym typeface="Inter Bold"/>
              </a:rPr>
              <a:t>Block Chain</a:t>
            </a:r>
          </a:p>
          <a:p>
            <a:pPr algn="just" marL="647697" indent="-323848" lvl="1">
              <a:lnSpc>
                <a:spcPts val="4199"/>
              </a:lnSpc>
              <a:buFont typeface="Arial"/>
              <a:buChar char="•"/>
            </a:pPr>
            <a:r>
              <a:rPr lang="en-US" b="true" sz="2999">
                <a:solidFill>
                  <a:srgbClr val="3F322B"/>
                </a:solidFill>
                <a:latin typeface="Inter Bold"/>
                <a:ea typeface="Inter Bold"/>
                <a:cs typeface="Inter Bold"/>
                <a:sym typeface="Inter Bold"/>
              </a:rPr>
              <a:t>Big Data Analytics</a:t>
            </a:r>
          </a:p>
          <a:p>
            <a:pPr algn="just" marL="647697" indent="-323848" lvl="1">
              <a:lnSpc>
                <a:spcPts val="4199"/>
              </a:lnSpc>
              <a:buFont typeface="Arial"/>
              <a:buChar char="•"/>
            </a:pPr>
            <a:r>
              <a:rPr lang="en-US" b="true" sz="2999">
                <a:solidFill>
                  <a:srgbClr val="3F322B"/>
                </a:solidFill>
                <a:latin typeface="Inter Bold"/>
                <a:ea typeface="Inter Bold"/>
                <a:cs typeface="Inter Bold"/>
                <a:sym typeface="Inter Bold"/>
              </a:rPr>
              <a:t>Internet Of Things</a:t>
            </a:r>
          </a:p>
          <a:p>
            <a:pPr algn="just" marL="647697" indent="-323848" lvl="1">
              <a:lnSpc>
                <a:spcPts val="4199"/>
              </a:lnSpc>
              <a:buFont typeface="Arial"/>
              <a:buChar char="•"/>
            </a:pPr>
            <a:r>
              <a:rPr lang="en-US" b="true" sz="2999">
                <a:solidFill>
                  <a:srgbClr val="3F322B"/>
                </a:solidFill>
                <a:latin typeface="Inter Bold"/>
                <a:ea typeface="Inter Bold"/>
                <a:cs typeface="Inter Bold"/>
                <a:sym typeface="Inter Bold"/>
              </a:rPr>
              <a:t>Website &amp; 3D Designing</a:t>
            </a:r>
          </a:p>
        </p:txBody>
      </p:sp>
      <p:sp>
        <p:nvSpPr>
          <p:cNvPr name="TextBox 11" id="11"/>
          <p:cNvSpPr txBox="true"/>
          <p:nvPr/>
        </p:nvSpPr>
        <p:spPr>
          <a:xfrm rot="0">
            <a:off x="10061658" y="1723833"/>
            <a:ext cx="7360011" cy="639147"/>
          </a:xfrm>
          <a:prstGeom prst="rect">
            <a:avLst/>
          </a:prstGeom>
        </p:spPr>
        <p:txBody>
          <a:bodyPr anchor="t" rtlCol="false" tIns="0" lIns="0" bIns="0" rIns="0">
            <a:spAutoFit/>
          </a:bodyPr>
          <a:lstStyle/>
          <a:p>
            <a:pPr algn="ctr">
              <a:lnSpc>
                <a:spcPts val="5196"/>
              </a:lnSpc>
            </a:pPr>
            <a:r>
              <a:rPr lang="en-US" sz="3711" b="true">
                <a:solidFill>
                  <a:srgbClr val="3F322B"/>
                </a:solidFill>
                <a:latin typeface="Inter Heavy"/>
                <a:ea typeface="Inter Heavy"/>
                <a:cs typeface="Inter Heavy"/>
                <a:sym typeface="Inter Heavy"/>
              </a:rPr>
              <a:t>Available Domains</a:t>
            </a:r>
          </a:p>
        </p:txBody>
      </p:sp>
      <p:sp>
        <p:nvSpPr>
          <p:cNvPr name="TextBox 12" id="12"/>
          <p:cNvSpPr txBox="true"/>
          <p:nvPr/>
        </p:nvSpPr>
        <p:spPr>
          <a:xfrm rot="0">
            <a:off x="1726553" y="2439534"/>
            <a:ext cx="6792670" cy="1562101"/>
          </a:xfrm>
          <a:prstGeom prst="rect">
            <a:avLst/>
          </a:prstGeom>
        </p:spPr>
        <p:txBody>
          <a:bodyPr anchor="t" rtlCol="false" tIns="0" lIns="0" bIns="0" rIns="0">
            <a:spAutoFit/>
          </a:bodyPr>
          <a:lstStyle/>
          <a:p>
            <a:pPr algn="l">
              <a:lnSpc>
                <a:spcPts val="6299"/>
              </a:lnSpc>
            </a:pPr>
            <a:r>
              <a:rPr lang="en-US" sz="4499">
                <a:solidFill>
                  <a:srgbClr val="3F322B"/>
                </a:solidFill>
                <a:latin typeface="Alice Bold"/>
                <a:ea typeface="Alice Bold"/>
                <a:cs typeface="Alice Bold"/>
                <a:sym typeface="Alice Bold"/>
              </a:rPr>
              <a:t>QUANTANICS TECHSERV PRIVATE LIMITED</a:t>
            </a:r>
          </a:p>
        </p:txBody>
      </p:sp>
      <p:sp>
        <p:nvSpPr>
          <p:cNvPr name="TextBox 13" id="13"/>
          <p:cNvSpPr txBox="true"/>
          <p:nvPr/>
        </p:nvSpPr>
        <p:spPr>
          <a:xfrm rot="0">
            <a:off x="739932" y="4433719"/>
            <a:ext cx="6614871" cy="4803775"/>
          </a:xfrm>
          <a:prstGeom prst="rect">
            <a:avLst/>
          </a:prstGeom>
        </p:spPr>
        <p:txBody>
          <a:bodyPr anchor="t" rtlCol="false" tIns="0" lIns="0" bIns="0" rIns="0">
            <a:spAutoFit/>
          </a:bodyPr>
          <a:lstStyle/>
          <a:p>
            <a:pPr algn="just">
              <a:lnSpc>
                <a:spcPts val="3499"/>
              </a:lnSpc>
            </a:pPr>
            <a:r>
              <a:rPr lang="en-US" sz="2499">
                <a:solidFill>
                  <a:srgbClr val="3F322B"/>
                </a:solidFill>
                <a:latin typeface="Inter"/>
                <a:ea typeface="Inter"/>
                <a:cs typeface="Inter"/>
                <a:sym typeface="Inter"/>
              </a:rPr>
              <a:t>Founded in 2018, Quantanics is a leading innovator in Industry 4.0, specializing in intelligent devices and solutions for major industrial giants and MNCs. With expertise across Blockchain, IoT, Robotics, AI, XR, and Big Data, the company has built a strong reputation for cutting-edge technology. Quantanics also develops industrial 3D modules and offers technical workshops for students, educators, and industry professionals across Tamil Nadu.</a:t>
            </a:r>
          </a:p>
        </p:txBody>
      </p:sp>
      <p:sp>
        <p:nvSpPr>
          <p:cNvPr name="TextBox 14" id="14"/>
          <p:cNvSpPr txBox="true"/>
          <p:nvPr/>
        </p:nvSpPr>
        <p:spPr>
          <a:xfrm rot="0">
            <a:off x="739932" y="1066800"/>
            <a:ext cx="7779291" cy="1325880"/>
          </a:xfrm>
          <a:prstGeom prst="rect">
            <a:avLst/>
          </a:prstGeom>
        </p:spPr>
        <p:txBody>
          <a:bodyPr anchor="t" rtlCol="false" tIns="0" lIns="0" bIns="0" rIns="0">
            <a:spAutoFit/>
          </a:bodyPr>
          <a:lstStyle/>
          <a:p>
            <a:pPr algn="l">
              <a:lnSpc>
                <a:spcPts val="10260"/>
              </a:lnSpc>
            </a:pPr>
            <a:r>
              <a:rPr lang="en-US" sz="9000">
                <a:solidFill>
                  <a:srgbClr val="3F322B"/>
                </a:solidFill>
                <a:latin typeface="Girassol"/>
                <a:ea typeface="Girassol"/>
                <a:cs typeface="Girassol"/>
                <a:sym typeface="Girassol"/>
              </a:rPr>
              <a:t>Industry </a:t>
            </a:r>
            <a:r>
              <a:rPr lang="en-US" sz="9000">
                <a:solidFill>
                  <a:srgbClr val="3F322B"/>
                </a:solidFill>
                <a:latin typeface="Girassol"/>
                <a:ea typeface="Girassol"/>
                <a:cs typeface="Girassol"/>
                <a:sym typeface="Girassol"/>
              </a:rPr>
              <a:t>Details</a:t>
            </a:r>
          </a:p>
        </p:txBody>
      </p:sp>
      <p:sp>
        <p:nvSpPr>
          <p:cNvPr name="TextBox 15" id="15"/>
          <p:cNvSpPr txBox="true"/>
          <p:nvPr/>
        </p:nvSpPr>
        <p:spPr>
          <a:xfrm rot="0">
            <a:off x="12092620" y="6870139"/>
            <a:ext cx="3104229" cy="989965"/>
          </a:xfrm>
          <a:prstGeom prst="rect">
            <a:avLst/>
          </a:prstGeom>
        </p:spPr>
        <p:txBody>
          <a:bodyPr anchor="t" rtlCol="false" tIns="0" lIns="0" bIns="0" rIns="0">
            <a:spAutoFit/>
          </a:bodyPr>
          <a:lstStyle/>
          <a:p>
            <a:pPr algn="l">
              <a:lnSpc>
                <a:spcPts val="2659"/>
              </a:lnSpc>
              <a:spcBef>
                <a:spcPct val="0"/>
              </a:spcBef>
            </a:pPr>
            <a:r>
              <a:rPr lang="en-US" b="true" sz="1899">
                <a:solidFill>
                  <a:srgbClr val="3F322B"/>
                </a:solidFill>
                <a:latin typeface="Inter Bold"/>
                <a:ea typeface="Inter Bold"/>
                <a:cs typeface="Inter Bold"/>
                <a:sym typeface="Inter Bold"/>
              </a:rPr>
              <a:t>No.207/49 A, VOC Nagar,</a:t>
            </a:r>
          </a:p>
          <a:p>
            <a:pPr algn="l">
              <a:lnSpc>
                <a:spcPts val="2659"/>
              </a:lnSpc>
              <a:spcBef>
                <a:spcPct val="0"/>
              </a:spcBef>
            </a:pPr>
            <a:r>
              <a:rPr lang="en-US" b="true" sz="1899">
                <a:solidFill>
                  <a:srgbClr val="3F322B"/>
                </a:solidFill>
                <a:latin typeface="Inter Bold"/>
                <a:ea typeface="Inter Bold"/>
                <a:cs typeface="Inter Bold"/>
                <a:sym typeface="Inter Bold"/>
              </a:rPr>
              <a:t>North Street, PP Chavadi,</a:t>
            </a:r>
          </a:p>
          <a:p>
            <a:pPr algn="l">
              <a:lnSpc>
                <a:spcPts val="2659"/>
              </a:lnSpc>
              <a:spcBef>
                <a:spcPct val="0"/>
              </a:spcBef>
            </a:pPr>
            <a:r>
              <a:rPr lang="en-US" b="true" sz="1899">
                <a:solidFill>
                  <a:srgbClr val="3F322B"/>
                </a:solidFill>
                <a:latin typeface="Inter Bold"/>
                <a:ea typeface="Inter Bold"/>
                <a:cs typeface="Inter Bold"/>
                <a:sym typeface="Inter Bold"/>
              </a:rPr>
              <a:t>Madurai - 625016,India.</a:t>
            </a:r>
          </a:p>
        </p:txBody>
      </p:sp>
      <p:sp>
        <p:nvSpPr>
          <p:cNvPr name="TextBox 16" id="16"/>
          <p:cNvSpPr txBox="true"/>
          <p:nvPr/>
        </p:nvSpPr>
        <p:spPr>
          <a:xfrm rot="0">
            <a:off x="12092620" y="8162407"/>
            <a:ext cx="2791182"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3F322B"/>
                </a:solidFill>
                <a:latin typeface="Inter Bold"/>
                <a:ea typeface="Inter Bold"/>
                <a:cs typeface="Inter Bold"/>
                <a:sym typeface="Inter Bold"/>
              </a:rPr>
              <a:t>support@quantanics.in</a:t>
            </a:r>
          </a:p>
        </p:txBody>
      </p:sp>
      <p:sp>
        <p:nvSpPr>
          <p:cNvPr name="TextBox 17" id="17"/>
          <p:cNvSpPr txBox="true"/>
          <p:nvPr/>
        </p:nvSpPr>
        <p:spPr>
          <a:xfrm rot="0">
            <a:off x="12092620" y="8847604"/>
            <a:ext cx="1557933"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3F322B"/>
                </a:solidFill>
                <a:latin typeface="Inter Bold"/>
                <a:ea typeface="Inter Bold"/>
                <a:cs typeface="Inter Bold"/>
                <a:sym typeface="Inter Bold"/>
              </a:rPr>
              <a:t>9952725580</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grpSp>
        <p:nvGrpSpPr>
          <p:cNvPr name="Group 2" id="2"/>
          <p:cNvGrpSpPr/>
          <p:nvPr/>
        </p:nvGrpSpPr>
        <p:grpSpPr>
          <a:xfrm rot="0">
            <a:off x="0" y="1459230"/>
            <a:ext cx="16167378" cy="8765839"/>
            <a:chOff x="0" y="0"/>
            <a:chExt cx="939000" cy="509119"/>
          </a:xfrm>
        </p:grpSpPr>
        <p:sp>
          <p:nvSpPr>
            <p:cNvPr name="Freeform 3" id="3"/>
            <p:cNvSpPr/>
            <p:nvPr/>
          </p:nvSpPr>
          <p:spPr>
            <a:xfrm flipH="false" flipV="false" rot="0">
              <a:off x="0" y="0"/>
              <a:ext cx="939000" cy="509119"/>
            </a:xfrm>
            <a:custGeom>
              <a:avLst/>
              <a:gdLst/>
              <a:ahLst/>
              <a:cxnLst/>
              <a:rect r="r" b="b" t="t" l="l"/>
              <a:pathLst>
                <a:path h="509119" w="939000">
                  <a:moveTo>
                    <a:pt x="735800" y="0"/>
                  </a:moveTo>
                  <a:cubicBezTo>
                    <a:pt x="848025" y="0"/>
                    <a:pt x="939000" y="113970"/>
                    <a:pt x="939000" y="254560"/>
                  </a:cubicBezTo>
                  <a:cubicBezTo>
                    <a:pt x="939000" y="395149"/>
                    <a:pt x="848025" y="509119"/>
                    <a:pt x="735800" y="509119"/>
                  </a:cubicBezTo>
                  <a:lnTo>
                    <a:pt x="203200" y="509119"/>
                  </a:lnTo>
                  <a:cubicBezTo>
                    <a:pt x="90976" y="509119"/>
                    <a:pt x="0" y="395149"/>
                    <a:pt x="0" y="254560"/>
                  </a:cubicBezTo>
                  <a:cubicBezTo>
                    <a:pt x="0" y="113970"/>
                    <a:pt x="90976" y="0"/>
                    <a:pt x="203200" y="0"/>
                  </a:cubicBezTo>
                  <a:close/>
                </a:path>
              </a:pathLst>
            </a:custGeom>
            <a:solidFill>
              <a:srgbClr val="FDF3EB"/>
            </a:solidFill>
            <a:ln cap="sq">
              <a:noFill/>
              <a:prstDash val="solid"/>
              <a:miter/>
            </a:ln>
          </p:spPr>
        </p:sp>
        <p:sp>
          <p:nvSpPr>
            <p:cNvPr name="TextBox 4" id="4"/>
            <p:cNvSpPr txBox="true"/>
            <p:nvPr/>
          </p:nvSpPr>
          <p:spPr>
            <a:xfrm>
              <a:off x="0" y="-38100"/>
              <a:ext cx="939000" cy="54721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851468" y="1893733"/>
            <a:ext cx="2052213" cy="8120268"/>
          </a:xfrm>
          <a:custGeom>
            <a:avLst/>
            <a:gdLst/>
            <a:ahLst/>
            <a:cxnLst/>
            <a:rect r="r" b="b" t="t" l="l"/>
            <a:pathLst>
              <a:path h="8120268" w="2052213">
                <a:moveTo>
                  <a:pt x="0" y="0"/>
                </a:moveTo>
                <a:lnTo>
                  <a:pt x="2052214" y="0"/>
                </a:lnTo>
                <a:lnTo>
                  <a:pt x="2052214" y="8120268"/>
                </a:lnTo>
                <a:lnTo>
                  <a:pt x="0" y="8120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19886" y="2432561"/>
            <a:ext cx="13575362" cy="1663065"/>
          </a:xfrm>
          <a:prstGeom prst="rect">
            <a:avLst/>
          </a:prstGeom>
        </p:spPr>
        <p:txBody>
          <a:bodyPr anchor="t" rtlCol="false" tIns="0" lIns="0" bIns="0" rIns="0">
            <a:spAutoFit/>
          </a:bodyPr>
          <a:lstStyle/>
          <a:p>
            <a:pPr algn="l">
              <a:lnSpc>
                <a:spcPts val="3359"/>
              </a:lnSpc>
            </a:pPr>
            <a:r>
              <a:rPr lang="en-US" sz="2400">
                <a:solidFill>
                  <a:srgbClr val="3F322B"/>
                </a:solidFill>
                <a:latin typeface="Inter"/>
                <a:ea typeface="Inter"/>
                <a:cs typeface="Inter"/>
                <a:sym typeface="Inter"/>
              </a:rPr>
              <a:t>Peddisetti, V., Kandregula, P. K., John, J. A., Poomdla, S., George, K., &amp; Panangadan, A. (2024, February). Smart Medication Management: Enhancing Medication Adherence with an IoT-Based Pill Dispenser and Smart Cup. In 2024 IEEE First International Conference on Artificial Intelligence for Medicine, Health and Care (AIMHC) (pp. 137-144). IEEE.</a:t>
            </a:r>
          </a:p>
        </p:txBody>
      </p:sp>
      <p:sp>
        <p:nvSpPr>
          <p:cNvPr name="TextBox 7" id="7"/>
          <p:cNvSpPr txBox="true"/>
          <p:nvPr/>
        </p:nvSpPr>
        <p:spPr>
          <a:xfrm rot="0">
            <a:off x="1419886" y="4598185"/>
            <a:ext cx="13575362" cy="1243965"/>
          </a:xfrm>
          <a:prstGeom prst="rect">
            <a:avLst/>
          </a:prstGeom>
        </p:spPr>
        <p:txBody>
          <a:bodyPr anchor="t" rtlCol="false" tIns="0" lIns="0" bIns="0" rIns="0">
            <a:spAutoFit/>
          </a:bodyPr>
          <a:lstStyle/>
          <a:p>
            <a:pPr algn="l">
              <a:lnSpc>
                <a:spcPts val="3359"/>
              </a:lnSpc>
            </a:pPr>
            <a:r>
              <a:rPr lang="en-US" sz="2400">
                <a:solidFill>
                  <a:srgbClr val="3F322B"/>
                </a:solidFill>
                <a:latin typeface="Inter"/>
                <a:ea typeface="Inter"/>
                <a:cs typeface="Inter"/>
                <a:sym typeface="Inter"/>
              </a:rPr>
              <a:t>Harini, A., Thejasvi, S., Abinaya, V. U., &amp; Sumathi, S. (2023, December). Curie–A Smart Voice Assistant Based Hospital Companion with Medicine Dispenser. In 2023 Intelligent Computing and Control for Engineering and Business Systems (ICCEBS) (pp. 01-05). IEEE.</a:t>
            </a:r>
          </a:p>
        </p:txBody>
      </p:sp>
      <p:sp>
        <p:nvSpPr>
          <p:cNvPr name="TextBox 8" id="8"/>
          <p:cNvSpPr txBox="true"/>
          <p:nvPr/>
        </p:nvSpPr>
        <p:spPr>
          <a:xfrm rot="0">
            <a:off x="3292752" y="133350"/>
            <a:ext cx="11702497" cy="1325880"/>
          </a:xfrm>
          <a:prstGeom prst="rect">
            <a:avLst/>
          </a:prstGeom>
        </p:spPr>
        <p:txBody>
          <a:bodyPr anchor="t" rtlCol="false" tIns="0" lIns="0" bIns="0" rIns="0">
            <a:spAutoFit/>
          </a:bodyPr>
          <a:lstStyle/>
          <a:p>
            <a:pPr algn="ctr">
              <a:lnSpc>
                <a:spcPts val="10260"/>
              </a:lnSpc>
            </a:pPr>
            <a:r>
              <a:rPr lang="en-US" sz="9000">
                <a:solidFill>
                  <a:srgbClr val="3F322B"/>
                </a:solidFill>
                <a:latin typeface="Girassol"/>
                <a:ea typeface="Girassol"/>
                <a:cs typeface="Girassol"/>
                <a:sym typeface="Girassol"/>
              </a:rPr>
              <a:t>References</a:t>
            </a:r>
          </a:p>
        </p:txBody>
      </p:sp>
      <p:sp>
        <p:nvSpPr>
          <p:cNvPr name="TextBox 9" id="9"/>
          <p:cNvSpPr txBox="true"/>
          <p:nvPr/>
        </p:nvSpPr>
        <p:spPr>
          <a:xfrm rot="0">
            <a:off x="1419886" y="6222284"/>
            <a:ext cx="13575362" cy="1243965"/>
          </a:xfrm>
          <a:prstGeom prst="rect">
            <a:avLst/>
          </a:prstGeom>
        </p:spPr>
        <p:txBody>
          <a:bodyPr anchor="t" rtlCol="false" tIns="0" lIns="0" bIns="0" rIns="0">
            <a:spAutoFit/>
          </a:bodyPr>
          <a:lstStyle/>
          <a:p>
            <a:pPr algn="l">
              <a:lnSpc>
                <a:spcPts val="3359"/>
              </a:lnSpc>
            </a:pPr>
            <a:r>
              <a:rPr lang="en-US" sz="2400">
                <a:solidFill>
                  <a:srgbClr val="3F322B"/>
                </a:solidFill>
                <a:latin typeface="Inter"/>
                <a:ea typeface="Inter"/>
                <a:cs typeface="Inter"/>
                <a:sym typeface="Inter"/>
              </a:rPr>
              <a:t>Praveena, H. D., &amp; Geetha, P. (2023, July). A Smart Medication Box with Regular Medications and In-Time Refilling. In 2023 2nd International Conference on Edge Computing and Applications (ICECAA) (pp. 1066-1070). IEEE.</a:t>
            </a:r>
          </a:p>
        </p:txBody>
      </p:sp>
      <p:sp>
        <p:nvSpPr>
          <p:cNvPr name="TextBox 10" id="10"/>
          <p:cNvSpPr txBox="true"/>
          <p:nvPr/>
        </p:nvSpPr>
        <p:spPr>
          <a:xfrm rot="0">
            <a:off x="1419886" y="7904399"/>
            <a:ext cx="13575362" cy="1380363"/>
          </a:xfrm>
          <a:prstGeom prst="rect">
            <a:avLst/>
          </a:prstGeom>
        </p:spPr>
        <p:txBody>
          <a:bodyPr anchor="t" rtlCol="false" tIns="0" lIns="0" bIns="0" rIns="0">
            <a:spAutoFit/>
          </a:bodyPr>
          <a:lstStyle/>
          <a:p>
            <a:pPr algn="l">
              <a:lnSpc>
                <a:spcPts val="2736"/>
              </a:lnSpc>
              <a:spcBef>
                <a:spcPct val="0"/>
              </a:spcBef>
            </a:pPr>
            <a:r>
              <a:rPr lang="en-US" sz="2400">
                <a:solidFill>
                  <a:srgbClr val="3F322B"/>
                </a:solidFill>
                <a:latin typeface="Inter"/>
                <a:ea typeface="Inter"/>
                <a:cs typeface="Inter"/>
                <a:sym typeface="Inter"/>
              </a:rPr>
              <a:t>Dheerthi, N., Kumar, A. K., Priyadharsheni, J. M., &amp; Murugarajan, A. (2023, December). IoTAAMD: Experimental Analysis of IoT Assisted Systematic Medicine Dispenser with Logical Sensors Association. In 2023 International Conference on Innovative Computing, Intelligent Communication and Smart Electrical Systems (ICSES) (pp. 1-7). IEEE.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grpSp>
        <p:nvGrpSpPr>
          <p:cNvPr name="Group 2" id="2"/>
          <p:cNvGrpSpPr/>
          <p:nvPr/>
        </p:nvGrpSpPr>
        <p:grpSpPr>
          <a:xfrm rot="0">
            <a:off x="0" y="1459230"/>
            <a:ext cx="16167378" cy="8765839"/>
            <a:chOff x="0" y="0"/>
            <a:chExt cx="939000" cy="509119"/>
          </a:xfrm>
        </p:grpSpPr>
        <p:sp>
          <p:nvSpPr>
            <p:cNvPr name="Freeform 3" id="3"/>
            <p:cNvSpPr/>
            <p:nvPr/>
          </p:nvSpPr>
          <p:spPr>
            <a:xfrm flipH="false" flipV="false" rot="0">
              <a:off x="0" y="0"/>
              <a:ext cx="939000" cy="509119"/>
            </a:xfrm>
            <a:custGeom>
              <a:avLst/>
              <a:gdLst/>
              <a:ahLst/>
              <a:cxnLst/>
              <a:rect r="r" b="b" t="t" l="l"/>
              <a:pathLst>
                <a:path h="509119" w="939000">
                  <a:moveTo>
                    <a:pt x="735800" y="0"/>
                  </a:moveTo>
                  <a:cubicBezTo>
                    <a:pt x="848025" y="0"/>
                    <a:pt x="939000" y="113970"/>
                    <a:pt x="939000" y="254560"/>
                  </a:cubicBezTo>
                  <a:cubicBezTo>
                    <a:pt x="939000" y="395149"/>
                    <a:pt x="848025" y="509119"/>
                    <a:pt x="735800" y="509119"/>
                  </a:cubicBezTo>
                  <a:lnTo>
                    <a:pt x="203200" y="509119"/>
                  </a:lnTo>
                  <a:cubicBezTo>
                    <a:pt x="90976" y="509119"/>
                    <a:pt x="0" y="395149"/>
                    <a:pt x="0" y="254560"/>
                  </a:cubicBezTo>
                  <a:cubicBezTo>
                    <a:pt x="0" y="113970"/>
                    <a:pt x="90976" y="0"/>
                    <a:pt x="203200" y="0"/>
                  </a:cubicBezTo>
                  <a:close/>
                </a:path>
              </a:pathLst>
            </a:custGeom>
            <a:solidFill>
              <a:srgbClr val="FDF3EB"/>
            </a:solidFill>
            <a:ln cap="sq">
              <a:noFill/>
              <a:prstDash val="solid"/>
              <a:miter/>
            </a:ln>
          </p:spPr>
        </p:sp>
        <p:sp>
          <p:nvSpPr>
            <p:cNvPr name="TextBox 4" id="4"/>
            <p:cNvSpPr txBox="true"/>
            <p:nvPr/>
          </p:nvSpPr>
          <p:spPr>
            <a:xfrm>
              <a:off x="0" y="-38100"/>
              <a:ext cx="939000" cy="54721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851468" y="1893733"/>
            <a:ext cx="2052213" cy="8120268"/>
          </a:xfrm>
          <a:custGeom>
            <a:avLst/>
            <a:gdLst/>
            <a:ahLst/>
            <a:cxnLst/>
            <a:rect r="r" b="b" t="t" l="l"/>
            <a:pathLst>
              <a:path h="8120268" w="2052213">
                <a:moveTo>
                  <a:pt x="0" y="0"/>
                </a:moveTo>
                <a:lnTo>
                  <a:pt x="2052214" y="0"/>
                </a:lnTo>
                <a:lnTo>
                  <a:pt x="2052214" y="8120268"/>
                </a:lnTo>
                <a:lnTo>
                  <a:pt x="0" y="8120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19886" y="2797090"/>
            <a:ext cx="13575362" cy="1243965"/>
          </a:xfrm>
          <a:prstGeom prst="rect">
            <a:avLst/>
          </a:prstGeom>
        </p:spPr>
        <p:txBody>
          <a:bodyPr anchor="t" rtlCol="false" tIns="0" lIns="0" bIns="0" rIns="0">
            <a:spAutoFit/>
          </a:bodyPr>
          <a:lstStyle/>
          <a:p>
            <a:pPr algn="l">
              <a:lnSpc>
                <a:spcPts val="3359"/>
              </a:lnSpc>
            </a:pPr>
            <a:r>
              <a:rPr lang="en-US" sz="2400">
                <a:solidFill>
                  <a:srgbClr val="3F322B"/>
                </a:solidFill>
                <a:latin typeface="Inter"/>
                <a:ea typeface="Inter"/>
                <a:cs typeface="Inter"/>
                <a:sym typeface="Inter"/>
              </a:rPr>
              <a:t>Vaish, A. (2024, May). Automated pill dispenser to improve medication compliance, efficiency, and accuracy. In 2024 IEEE World Forum on Public Safety Technology (WFPST) (pp. 192-196). IEEE.</a:t>
            </a:r>
          </a:p>
        </p:txBody>
      </p:sp>
      <p:sp>
        <p:nvSpPr>
          <p:cNvPr name="TextBox 7" id="7"/>
          <p:cNvSpPr txBox="true"/>
          <p:nvPr/>
        </p:nvSpPr>
        <p:spPr>
          <a:xfrm rot="0">
            <a:off x="1419886" y="4352232"/>
            <a:ext cx="13575362" cy="1243965"/>
          </a:xfrm>
          <a:prstGeom prst="rect">
            <a:avLst/>
          </a:prstGeom>
        </p:spPr>
        <p:txBody>
          <a:bodyPr anchor="t" rtlCol="false" tIns="0" lIns="0" bIns="0" rIns="0">
            <a:spAutoFit/>
          </a:bodyPr>
          <a:lstStyle/>
          <a:p>
            <a:pPr algn="l">
              <a:lnSpc>
                <a:spcPts val="3359"/>
              </a:lnSpc>
            </a:pPr>
            <a:r>
              <a:rPr lang="en-US" sz="2400">
                <a:solidFill>
                  <a:srgbClr val="3F322B"/>
                </a:solidFill>
                <a:latin typeface="Inter"/>
                <a:ea typeface="Inter"/>
                <a:cs typeface="Inter"/>
                <a:sym typeface="Inter"/>
              </a:rPr>
              <a:t>Gargioni, L., Fogli, D., &amp; Baroni, P. (2024). A Systematic Review on Pill and Medication Dispensers from a Human-Centered Perspective. Journal of Healthcare Informatics Research, 8(2), 244-285.</a:t>
            </a:r>
          </a:p>
        </p:txBody>
      </p:sp>
      <p:sp>
        <p:nvSpPr>
          <p:cNvPr name="TextBox 8" id="8"/>
          <p:cNvSpPr txBox="true"/>
          <p:nvPr/>
        </p:nvSpPr>
        <p:spPr>
          <a:xfrm rot="0">
            <a:off x="3292752" y="133350"/>
            <a:ext cx="11702497" cy="1325880"/>
          </a:xfrm>
          <a:prstGeom prst="rect">
            <a:avLst/>
          </a:prstGeom>
        </p:spPr>
        <p:txBody>
          <a:bodyPr anchor="t" rtlCol="false" tIns="0" lIns="0" bIns="0" rIns="0">
            <a:spAutoFit/>
          </a:bodyPr>
          <a:lstStyle/>
          <a:p>
            <a:pPr algn="ctr">
              <a:lnSpc>
                <a:spcPts val="10260"/>
              </a:lnSpc>
            </a:pPr>
            <a:r>
              <a:rPr lang="en-US" sz="9000">
                <a:solidFill>
                  <a:srgbClr val="3F322B"/>
                </a:solidFill>
                <a:latin typeface="Girassol"/>
                <a:ea typeface="Girassol"/>
                <a:cs typeface="Girassol"/>
                <a:sym typeface="Girassol"/>
              </a:rPr>
              <a:t>References</a:t>
            </a:r>
          </a:p>
        </p:txBody>
      </p:sp>
      <p:sp>
        <p:nvSpPr>
          <p:cNvPr name="TextBox 9" id="9"/>
          <p:cNvSpPr txBox="true"/>
          <p:nvPr/>
        </p:nvSpPr>
        <p:spPr>
          <a:xfrm rot="0">
            <a:off x="1419886" y="6053397"/>
            <a:ext cx="13575362" cy="1243965"/>
          </a:xfrm>
          <a:prstGeom prst="rect">
            <a:avLst/>
          </a:prstGeom>
        </p:spPr>
        <p:txBody>
          <a:bodyPr anchor="t" rtlCol="false" tIns="0" lIns="0" bIns="0" rIns="0">
            <a:spAutoFit/>
          </a:bodyPr>
          <a:lstStyle/>
          <a:p>
            <a:pPr algn="l">
              <a:lnSpc>
                <a:spcPts val="3359"/>
              </a:lnSpc>
            </a:pPr>
            <a:r>
              <a:rPr lang="en-US" sz="2400">
                <a:solidFill>
                  <a:srgbClr val="3F322B"/>
                </a:solidFill>
                <a:latin typeface="Inter"/>
                <a:ea typeface="Inter"/>
                <a:cs typeface="Inter"/>
                <a:sym typeface="Inter"/>
              </a:rPr>
              <a:t>Alnajjar, K. A., Altamimi, A., Altamimi, K., Alshehhi, A., Ansari, S., Mahmoud, S., &amp; Hussain, A. J. (2023, December). Smart Medical Pills Dispenser. In 2023 16th International Conference on Developments in eSystems Engineering (DeSE) (pp. 79-86). IEEE.</a:t>
            </a:r>
          </a:p>
        </p:txBody>
      </p:sp>
      <p:sp>
        <p:nvSpPr>
          <p:cNvPr name="TextBox 10" id="10"/>
          <p:cNvSpPr txBox="true"/>
          <p:nvPr/>
        </p:nvSpPr>
        <p:spPr>
          <a:xfrm rot="0">
            <a:off x="1419886" y="7811712"/>
            <a:ext cx="13575362" cy="1380363"/>
          </a:xfrm>
          <a:prstGeom prst="rect">
            <a:avLst/>
          </a:prstGeom>
        </p:spPr>
        <p:txBody>
          <a:bodyPr anchor="t" rtlCol="false" tIns="0" lIns="0" bIns="0" rIns="0">
            <a:spAutoFit/>
          </a:bodyPr>
          <a:lstStyle/>
          <a:p>
            <a:pPr algn="l">
              <a:lnSpc>
                <a:spcPts val="2736"/>
              </a:lnSpc>
              <a:spcBef>
                <a:spcPct val="0"/>
              </a:spcBef>
            </a:pPr>
            <a:r>
              <a:rPr lang="en-US" sz="2400">
                <a:solidFill>
                  <a:srgbClr val="3F322B"/>
                </a:solidFill>
                <a:latin typeface="Inter"/>
                <a:ea typeface="Inter"/>
                <a:cs typeface="Inter"/>
                <a:sym typeface="Inter"/>
              </a:rPr>
              <a:t>Raj, A. N., Kumar, G. S., Srinivasan, V., Reddy, D. L., Justin, B. V. F., &amp; Priyadharshini, R. (2024, October). Analysis of Internet of Things based Medication Dispenser Reminder and Drug Expiration Health Monitoring and its Applications. In 2024 4th International Conference on Sustainable Expert Systems (ICSES) (pp. 241-244). IEEE.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4524353" y="3010228"/>
            <a:ext cx="9239294" cy="6248072"/>
          </a:xfrm>
          <a:custGeom>
            <a:avLst/>
            <a:gdLst/>
            <a:ahLst/>
            <a:cxnLst/>
            <a:rect r="r" b="b" t="t" l="l"/>
            <a:pathLst>
              <a:path h="6248072" w="9239294">
                <a:moveTo>
                  <a:pt x="0" y="0"/>
                </a:moveTo>
                <a:lnTo>
                  <a:pt x="9239294" y="0"/>
                </a:lnTo>
                <a:lnTo>
                  <a:pt x="9239294" y="6248072"/>
                </a:lnTo>
                <a:lnTo>
                  <a:pt x="0" y="62480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58857" y="2583358"/>
            <a:ext cx="3165496" cy="7703642"/>
          </a:xfrm>
          <a:custGeom>
            <a:avLst/>
            <a:gdLst/>
            <a:ahLst/>
            <a:cxnLst/>
            <a:rect r="r" b="b" t="t" l="l"/>
            <a:pathLst>
              <a:path h="7703642" w="3165496">
                <a:moveTo>
                  <a:pt x="0" y="0"/>
                </a:moveTo>
                <a:lnTo>
                  <a:pt x="3165496" y="0"/>
                </a:lnTo>
                <a:lnTo>
                  <a:pt x="3165496" y="7703642"/>
                </a:lnTo>
                <a:lnTo>
                  <a:pt x="0" y="77036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4483930" y="2583358"/>
            <a:ext cx="2465165" cy="7703642"/>
          </a:xfrm>
          <a:custGeom>
            <a:avLst/>
            <a:gdLst/>
            <a:ahLst/>
            <a:cxnLst/>
            <a:rect r="r" b="b" t="t" l="l"/>
            <a:pathLst>
              <a:path h="7703642" w="2465165">
                <a:moveTo>
                  <a:pt x="2465165" y="0"/>
                </a:moveTo>
                <a:lnTo>
                  <a:pt x="0" y="0"/>
                </a:lnTo>
                <a:lnTo>
                  <a:pt x="0" y="7703642"/>
                </a:lnTo>
                <a:lnTo>
                  <a:pt x="2465165" y="7703642"/>
                </a:lnTo>
                <a:lnTo>
                  <a:pt x="2465165"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aphicFrame>
        <p:nvGraphicFramePr>
          <p:cNvPr name="Table 5" id="5"/>
          <p:cNvGraphicFramePr>
            <a:graphicFrameLocks noGrp="true"/>
          </p:cNvGraphicFramePr>
          <p:nvPr/>
        </p:nvGraphicFramePr>
        <p:xfrm>
          <a:off x="5112327" y="3567276"/>
          <a:ext cx="8063345" cy="5181600"/>
        </p:xfrm>
        <a:graphic>
          <a:graphicData uri="http://schemas.openxmlformats.org/drawingml/2006/table">
            <a:tbl>
              <a:tblPr/>
              <a:tblGrid>
                <a:gridCol w="3105391"/>
                <a:gridCol w="2750423"/>
                <a:gridCol w="2207531"/>
              </a:tblGrid>
              <a:tr h="863600">
                <a:tc>
                  <a:txBody>
                    <a:bodyPr anchor="t" rtlCol="false"/>
                    <a:lstStyle/>
                    <a:p>
                      <a:pPr algn="ctr">
                        <a:lnSpc>
                          <a:spcPts val="2799"/>
                        </a:lnSpc>
                        <a:defRPr/>
                      </a:pPr>
                      <a:r>
                        <a:rPr lang="en-US" sz="1999" b="true">
                          <a:solidFill>
                            <a:srgbClr val="FFFFFF"/>
                          </a:solidFill>
                          <a:latin typeface="Inter Bold"/>
                          <a:ea typeface="Inter Bold"/>
                          <a:cs typeface="Inter Bold"/>
                          <a:sym typeface="Inter Bold"/>
                        </a:rPr>
                        <a:t>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977B"/>
                    </a:solidFill>
                  </a:tcPr>
                </a:tc>
                <a:tc>
                  <a:txBody>
                    <a:bodyPr anchor="t" rtlCol="false"/>
                    <a:lstStyle/>
                    <a:p>
                      <a:pPr algn="ctr">
                        <a:lnSpc>
                          <a:spcPts val="2799"/>
                        </a:lnSpc>
                        <a:defRPr/>
                      </a:pPr>
                      <a:r>
                        <a:rPr lang="en-US" sz="1999" b="true">
                          <a:solidFill>
                            <a:srgbClr val="FFFFFF"/>
                          </a:solidFill>
                          <a:latin typeface="Inter Bold"/>
                          <a:ea typeface="Inter Bold"/>
                          <a:cs typeface="Inter Bold"/>
                          <a:sym typeface="Inter Bold"/>
                        </a:rPr>
                        <a:t>Reg. 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977B"/>
                    </a:solidFill>
                  </a:tcPr>
                </a:tc>
                <a:tc>
                  <a:txBody>
                    <a:bodyPr anchor="t" rtlCol="false"/>
                    <a:lstStyle/>
                    <a:p>
                      <a:pPr algn="ctr">
                        <a:lnSpc>
                          <a:spcPts val="2799"/>
                        </a:lnSpc>
                        <a:defRPr/>
                      </a:pPr>
                      <a:r>
                        <a:rPr lang="en-US" sz="1999" b="true">
                          <a:solidFill>
                            <a:srgbClr val="FFFFFF"/>
                          </a:solidFill>
                          <a:latin typeface="Inter Bold"/>
                          <a:ea typeface="Inter Bold"/>
                          <a:cs typeface="Inter Bold"/>
                          <a:sym typeface="Inter Bold"/>
                        </a:rPr>
                        <a:t>Department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977B"/>
                    </a:solidFill>
                  </a:tcPr>
                </a:tc>
              </a:tr>
              <a:tr h="863600">
                <a:tc>
                  <a:txBody>
                    <a:bodyPr anchor="t" rtlCol="false"/>
                    <a:lstStyle/>
                    <a:p>
                      <a:pPr algn="ctr">
                        <a:lnSpc>
                          <a:spcPts val="2799"/>
                        </a:lnSpc>
                        <a:defRPr/>
                      </a:pPr>
                      <a:r>
                        <a:rPr lang="en-US" sz="1999" b="true">
                          <a:solidFill>
                            <a:srgbClr val="3F322B"/>
                          </a:solidFill>
                          <a:latin typeface="Inter Bold"/>
                          <a:ea typeface="Inter Bold"/>
                          <a:cs typeface="Inter Bold"/>
                          <a:sym typeface="Inter Bold"/>
                        </a:rPr>
                        <a:t>Y. Bharath Kumar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3F322B"/>
                          </a:solidFill>
                          <a:latin typeface="Inter Bold"/>
                          <a:ea typeface="Inter Bold"/>
                          <a:cs typeface="Inter Bold"/>
                          <a:sym typeface="Inter Bold"/>
                        </a:rPr>
                        <a:t>9922005075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3F322B"/>
                          </a:solidFill>
                          <a:latin typeface="Inter Bold"/>
                          <a:ea typeface="Inter Bold"/>
                          <a:cs typeface="Inter Bold"/>
                          <a:sym typeface="Inter Bold"/>
                        </a:rPr>
                        <a:t>ECE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63600">
                <a:tc>
                  <a:txBody>
                    <a:bodyPr anchor="t" rtlCol="false"/>
                    <a:lstStyle/>
                    <a:p>
                      <a:pPr algn="ctr">
                        <a:lnSpc>
                          <a:spcPts val="2799"/>
                        </a:lnSpc>
                        <a:defRPr/>
                      </a:pPr>
                      <a:r>
                        <a:rPr lang="en-US" sz="1999" b="true">
                          <a:solidFill>
                            <a:srgbClr val="3F322B"/>
                          </a:solidFill>
                          <a:latin typeface="Inter Bold"/>
                          <a:ea typeface="Inter Bold"/>
                          <a:cs typeface="Inter Bold"/>
                          <a:sym typeface="Inter Bold"/>
                        </a:rPr>
                        <a:t>H. Dheeraj Kishore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3F322B"/>
                          </a:solidFill>
                          <a:latin typeface="Inter Bold"/>
                          <a:ea typeface="Inter Bold"/>
                          <a:cs typeface="Inter Bold"/>
                          <a:sym typeface="Inter Bold"/>
                        </a:rPr>
                        <a:t>99220040269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3F322B"/>
                          </a:solidFill>
                          <a:latin typeface="Inter Bold"/>
                          <a:ea typeface="Inter Bold"/>
                          <a:cs typeface="Inter Bold"/>
                          <a:sym typeface="Inter Bold"/>
                        </a:rPr>
                        <a:t>CSE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63600">
                <a:tc>
                  <a:txBody>
                    <a:bodyPr anchor="t" rtlCol="false"/>
                    <a:lstStyle/>
                    <a:p>
                      <a:pPr algn="ctr">
                        <a:lnSpc>
                          <a:spcPts val="2799"/>
                        </a:lnSpc>
                        <a:defRPr/>
                      </a:pPr>
                      <a:r>
                        <a:rPr lang="en-US" sz="1999" b="true">
                          <a:solidFill>
                            <a:srgbClr val="3F322B"/>
                          </a:solidFill>
                          <a:latin typeface="Inter Bold"/>
                          <a:ea typeface="Inter Bold"/>
                          <a:cs typeface="Inter Bold"/>
                          <a:sym typeface="Inter Bold"/>
                        </a:rPr>
                        <a:t>G. Narendra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3F322B"/>
                          </a:solidFill>
                          <a:latin typeface="Inter Bold"/>
                          <a:ea typeface="Inter Bold"/>
                          <a:cs typeface="Inter Bold"/>
                          <a:sym typeface="Inter Bold"/>
                        </a:rPr>
                        <a:t>99220041481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3F322B"/>
                          </a:solidFill>
                          <a:latin typeface="Inter Bold"/>
                          <a:ea typeface="Inter Bold"/>
                          <a:cs typeface="Inter Bold"/>
                          <a:sym typeface="Inter Bold"/>
                        </a:rPr>
                        <a:t>CSE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63600">
                <a:tc>
                  <a:txBody>
                    <a:bodyPr anchor="t" rtlCol="false"/>
                    <a:lstStyle/>
                    <a:p>
                      <a:pPr algn="ctr">
                        <a:lnSpc>
                          <a:spcPts val="2799"/>
                        </a:lnSpc>
                        <a:defRPr/>
                      </a:pPr>
                      <a:r>
                        <a:rPr lang="en-US" sz="1999" b="true">
                          <a:solidFill>
                            <a:srgbClr val="3F322B"/>
                          </a:solidFill>
                          <a:latin typeface="Inter Bold"/>
                          <a:ea typeface="Inter Bold"/>
                          <a:cs typeface="Inter Bold"/>
                          <a:sym typeface="Inter Bold"/>
                        </a:rPr>
                        <a:t>T. Akash Reddy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3F322B"/>
                          </a:solidFill>
                          <a:latin typeface="Inter Bold"/>
                          <a:ea typeface="Inter Bold"/>
                          <a:cs typeface="Inter Bold"/>
                          <a:sym typeface="Inter Bold"/>
                        </a:rPr>
                        <a:t>99220040209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3F322B"/>
                          </a:solidFill>
                          <a:latin typeface="Inter Bold"/>
                          <a:ea typeface="Inter Bold"/>
                          <a:cs typeface="Inter Bold"/>
                          <a:sym typeface="Inter Bold"/>
                        </a:rPr>
                        <a:t>CSE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63600">
                <a:tc>
                  <a:txBody>
                    <a:bodyPr anchor="t" rtlCol="false"/>
                    <a:lstStyle/>
                    <a:p>
                      <a:pPr algn="ctr">
                        <a:lnSpc>
                          <a:spcPts val="2799"/>
                        </a:lnSpc>
                        <a:defRPr/>
                      </a:pPr>
                      <a:r>
                        <a:rPr lang="en-US" sz="1999" b="true">
                          <a:solidFill>
                            <a:srgbClr val="3F322B"/>
                          </a:solidFill>
                          <a:latin typeface="Inter Bold"/>
                          <a:ea typeface="Inter Bold"/>
                          <a:cs typeface="Inter Bold"/>
                          <a:sym typeface="Inter Bold"/>
                        </a:rPr>
                        <a:t>T. Girish Swamy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3F322B"/>
                          </a:solidFill>
                          <a:latin typeface="Inter Bold"/>
                          <a:ea typeface="Inter Bold"/>
                          <a:cs typeface="Inter Bold"/>
                          <a:sym typeface="Inter Bold"/>
                        </a:rPr>
                        <a:t>99220040207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3F322B"/>
                          </a:solidFill>
                          <a:latin typeface="Inter Bold"/>
                          <a:ea typeface="Inter Bold"/>
                          <a:cs typeface="Inter Bold"/>
                          <a:sym typeface="Inter Bold"/>
                        </a:rPr>
                        <a:t>CSE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0">
            <a:off x="12657778" y="6665862"/>
            <a:ext cx="1826151" cy="3561643"/>
          </a:xfrm>
          <a:custGeom>
            <a:avLst/>
            <a:gdLst/>
            <a:ahLst/>
            <a:cxnLst/>
            <a:rect r="r" b="b" t="t" l="l"/>
            <a:pathLst>
              <a:path h="3561643" w="1826151">
                <a:moveTo>
                  <a:pt x="0" y="0"/>
                </a:moveTo>
                <a:lnTo>
                  <a:pt x="1826152" y="0"/>
                </a:lnTo>
                <a:lnTo>
                  <a:pt x="1826152" y="3561643"/>
                </a:lnTo>
                <a:lnTo>
                  <a:pt x="0" y="35616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3420359" y="1066800"/>
            <a:ext cx="11447283" cy="1325880"/>
          </a:xfrm>
          <a:prstGeom prst="rect">
            <a:avLst/>
          </a:prstGeom>
        </p:spPr>
        <p:txBody>
          <a:bodyPr anchor="t" rtlCol="false" tIns="0" lIns="0" bIns="0" rIns="0">
            <a:spAutoFit/>
          </a:bodyPr>
          <a:lstStyle/>
          <a:p>
            <a:pPr algn="ctr">
              <a:lnSpc>
                <a:spcPts val="10260"/>
              </a:lnSpc>
            </a:pPr>
            <a:r>
              <a:rPr lang="en-US" sz="9000">
                <a:solidFill>
                  <a:srgbClr val="3F322B"/>
                </a:solidFill>
                <a:latin typeface="Girassol"/>
                <a:ea typeface="Girassol"/>
                <a:cs typeface="Girassol"/>
                <a:sym typeface="Girassol"/>
              </a:rPr>
              <a:t>Team Details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grpSp>
        <p:nvGrpSpPr>
          <p:cNvPr name="Group 2" id="2"/>
          <p:cNvGrpSpPr/>
          <p:nvPr/>
        </p:nvGrpSpPr>
        <p:grpSpPr>
          <a:xfrm rot="0">
            <a:off x="-464750" y="6567309"/>
            <a:ext cx="19216513" cy="1739721"/>
            <a:chOff x="0" y="0"/>
            <a:chExt cx="5061139" cy="458198"/>
          </a:xfrm>
        </p:grpSpPr>
        <p:sp>
          <p:nvSpPr>
            <p:cNvPr name="Freeform 3" id="3"/>
            <p:cNvSpPr/>
            <p:nvPr/>
          </p:nvSpPr>
          <p:spPr>
            <a:xfrm flipH="false" flipV="false" rot="0">
              <a:off x="0" y="0"/>
              <a:ext cx="5061140" cy="458198"/>
            </a:xfrm>
            <a:custGeom>
              <a:avLst/>
              <a:gdLst/>
              <a:ahLst/>
              <a:cxnLst/>
              <a:rect r="r" b="b" t="t" l="l"/>
              <a:pathLst>
                <a:path h="458198" w="5061140">
                  <a:moveTo>
                    <a:pt x="0" y="0"/>
                  </a:moveTo>
                  <a:lnTo>
                    <a:pt x="5061140" y="0"/>
                  </a:lnTo>
                  <a:lnTo>
                    <a:pt x="5061140" y="458198"/>
                  </a:lnTo>
                  <a:lnTo>
                    <a:pt x="0" y="458198"/>
                  </a:lnTo>
                  <a:close/>
                </a:path>
              </a:pathLst>
            </a:custGeom>
            <a:solidFill>
              <a:srgbClr val="F4E5D9"/>
            </a:solidFill>
          </p:spPr>
        </p:sp>
        <p:sp>
          <p:nvSpPr>
            <p:cNvPr name="TextBox 4" id="4"/>
            <p:cNvSpPr txBox="true"/>
            <p:nvPr/>
          </p:nvSpPr>
          <p:spPr>
            <a:xfrm>
              <a:off x="0" y="-38100"/>
              <a:ext cx="5061139" cy="496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63763" y="6567309"/>
            <a:ext cx="19216513" cy="229400"/>
            <a:chOff x="0" y="0"/>
            <a:chExt cx="5061139" cy="60418"/>
          </a:xfrm>
        </p:grpSpPr>
        <p:sp>
          <p:nvSpPr>
            <p:cNvPr name="Freeform 6" id="6"/>
            <p:cNvSpPr/>
            <p:nvPr/>
          </p:nvSpPr>
          <p:spPr>
            <a:xfrm flipH="false" flipV="false" rot="0">
              <a:off x="0" y="0"/>
              <a:ext cx="5061140" cy="60418"/>
            </a:xfrm>
            <a:custGeom>
              <a:avLst/>
              <a:gdLst/>
              <a:ahLst/>
              <a:cxnLst/>
              <a:rect r="r" b="b" t="t" l="l"/>
              <a:pathLst>
                <a:path h="60418" w="5061140">
                  <a:moveTo>
                    <a:pt x="0" y="0"/>
                  </a:moveTo>
                  <a:lnTo>
                    <a:pt x="5061140" y="0"/>
                  </a:lnTo>
                  <a:lnTo>
                    <a:pt x="5061140" y="60418"/>
                  </a:lnTo>
                  <a:lnTo>
                    <a:pt x="0" y="60418"/>
                  </a:lnTo>
                  <a:close/>
                </a:path>
              </a:pathLst>
            </a:custGeom>
            <a:solidFill>
              <a:srgbClr val="D1B8A6"/>
            </a:solidFill>
          </p:spPr>
        </p:sp>
        <p:sp>
          <p:nvSpPr>
            <p:cNvPr name="TextBox 7" id="7"/>
            <p:cNvSpPr txBox="true"/>
            <p:nvPr/>
          </p:nvSpPr>
          <p:spPr>
            <a:xfrm>
              <a:off x="0" y="-38100"/>
              <a:ext cx="5061139" cy="985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590990" y="8307031"/>
            <a:ext cx="30642881" cy="3590752"/>
          </a:xfrm>
          <a:custGeom>
            <a:avLst/>
            <a:gdLst/>
            <a:ahLst/>
            <a:cxnLst/>
            <a:rect r="r" b="b" t="t" l="l"/>
            <a:pathLst>
              <a:path h="3590752" w="30642881">
                <a:moveTo>
                  <a:pt x="0" y="0"/>
                </a:moveTo>
                <a:lnTo>
                  <a:pt x="30642881" y="0"/>
                </a:lnTo>
                <a:lnTo>
                  <a:pt x="30642881" y="3590751"/>
                </a:lnTo>
                <a:lnTo>
                  <a:pt x="0" y="3590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845241" y="5169170"/>
            <a:ext cx="2493885" cy="7219140"/>
          </a:xfrm>
          <a:custGeom>
            <a:avLst/>
            <a:gdLst/>
            <a:ahLst/>
            <a:cxnLst/>
            <a:rect r="r" b="b" t="t" l="l"/>
            <a:pathLst>
              <a:path h="7219140" w="2493885">
                <a:moveTo>
                  <a:pt x="0" y="0"/>
                </a:moveTo>
                <a:lnTo>
                  <a:pt x="2493885" y="0"/>
                </a:lnTo>
                <a:lnTo>
                  <a:pt x="2493885" y="7219140"/>
                </a:lnTo>
                <a:lnTo>
                  <a:pt x="0" y="72191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339126" y="4739309"/>
            <a:ext cx="4102646" cy="7649001"/>
          </a:xfrm>
          <a:custGeom>
            <a:avLst/>
            <a:gdLst/>
            <a:ahLst/>
            <a:cxnLst/>
            <a:rect r="r" b="b" t="t" l="l"/>
            <a:pathLst>
              <a:path h="7649001" w="4102646">
                <a:moveTo>
                  <a:pt x="0" y="0"/>
                </a:moveTo>
                <a:lnTo>
                  <a:pt x="4102646" y="0"/>
                </a:lnTo>
                <a:lnTo>
                  <a:pt x="4102646" y="7649001"/>
                </a:lnTo>
                <a:lnTo>
                  <a:pt x="0" y="7649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5493612" y="624509"/>
            <a:ext cx="4866968" cy="4114800"/>
          </a:xfrm>
          <a:custGeom>
            <a:avLst/>
            <a:gdLst/>
            <a:ahLst/>
            <a:cxnLst/>
            <a:rect r="r" b="b" t="t" l="l"/>
            <a:pathLst>
              <a:path h="4114800" w="4866968">
                <a:moveTo>
                  <a:pt x="0" y="0"/>
                </a:moveTo>
                <a:lnTo>
                  <a:pt x="4866968" y="0"/>
                </a:lnTo>
                <a:lnTo>
                  <a:pt x="486696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5817326" y="4624609"/>
            <a:ext cx="2109770" cy="4114800"/>
          </a:xfrm>
          <a:custGeom>
            <a:avLst/>
            <a:gdLst/>
            <a:ahLst/>
            <a:cxnLst/>
            <a:rect r="r" b="b" t="t" l="l"/>
            <a:pathLst>
              <a:path h="4114800" w="2109770">
                <a:moveTo>
                  <a:pt x="0" y="0"/>
                </a:moveTo>
                <a:lnTo>
                  <a:pt x="2109770" y="0"/>
                </a:lnTo>
                <a:lnTo>
                  <a:pt x="210977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363292" y="4739309"/>
            <a:ext cx="2311769" cy="4114800"/>
          </a:xfrm>
          <a:custGeom>
            <a:avLst/>
            <a:gdLst/>
            <a:ahLst/>
            <a:cxnLst/>
            <a:rect r="r" b="b" t="t" l="l"/>
            <a:pathLst>
              <a:path h="4114800" w="2311769">
                <a:moveTo>
                  <a:pt x="0" y="0"/>
                </a:moveTo>
                <a:lnTo>
                  <a:pt x="2311769" y="0"/>
                </a:lnTo>
                <a:lnTo>
                  <a:pt x="23117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4272007" y="6682009"/>
            <a:ext cx="1760958" cy="2043306"/>
          </a:xfrm>
          <a:custGeom>
            <a:avLst/>
            <a:gdLst/>
            <a:ahLst/>
            <a:cxnLst/>
            <a:rect r="r" b="b" t="t" l="l"/>
            <a:pathLst>
              <a:path h="2043306" w="1760958">
                <a:moveTo>
                  <a:pt x="0" y="0"/>
                </a:moveTo>
                <a:lnTo>
                  <a:pt x="1760958" y="0"/>
                </a:lnTo>
                <a:lnTo>
                  <a:pt x="1760958" y="2043306"/>
                </a:lnTo>
                <a:lnTo>
                  <a:pt x="0" y="204330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546610" y="446548"/>
            <a:ext cx="1945133" cy="1942141"/>
          </a:xfrm>
          <a:custGeom>
            <a:avLst/>
            <a:gdLst/>
            <a:ahLst/>
            <a:cxnLst/>
            <a:rect r="r" b="b" t="t" l="l"/>
            <a:pathLst>
              <a:path h="1942141" w="1945133">
                <a:moveTo>
                  <a:pt x="0" y="0"/>
                </a:moveTo>
                <a:lnTo>
                  <a:pt x="1945133" y="0"/>
                </a:lnTo>
                <a:lnTo>
                  <a:pt x="1945133" y="1942141"/>
                </a:lnTo>
                <a:lnTo>
                  <a:pt x="0" y="1942141"/>
                </a:lnTo>
                <a:lnTo>
                  <a:pt x="0" y="0"/>
                </a:lnTo>
                <a:close/>
              </a:path>
            </a:pathLst>
          </a:custGeom>
          <a:blipFill>
            <a:blip r:embed="rId16"/>
            <a:stretch>
              <a:fillRect l="0" t="0" r="0" b="0"/>
            </a:stretch>
          </a:blipFill>
        </p:spPr>
      </p:sp>
      <p:sp>
        <p:nvSpPr>
          <p:cNvPr name="TextBox 16" id="16"/>
          <p:cNvSpPr txBox="true"/>
          <p:nvPr/>
        </p:nvSpPr>
        <p:spPr>
          <a:xfrm rot="0">
            <a:off x="3637025" y="1579543"/>
            <a:ext cx="10186851" cy="2828683"/>
          </a:xfrm>
          <a:prstGeom prst="rect">
            <a:avLst/>
          </a:prstGeom>
        </p:spPr>
        <p:txBody>
          <a:bodyPr anchor="t" rtlCol="false" tIns="0" lIns="0" bIns="0" rIns="0">
            <a:spAutoFit/>
          </a:bodyPr>
          <a:lstStyle/>
          <a:p>
            <a:pPr algn="ctr">
              <a:lnSpc>
                <a:spcPts val="10894"/>
              </a:lnSpc>
            </a:pPr>
            <a:r>
              <a:rPr lang="en-US" sz="10577">
                <a:solidFill>
                  <a:srgbClr val="3F322B"/>
                </a:solidFill>
                <a:latin typeface="Girassol"/>
                <a:ea typeface="Girassol"/>
                <a:cs typeface="Girassol"/>
                <a:sym typeface="Girassol"/>
              </a:rPr>
              <a:t>Thank you for your attention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grpSp>
        <p:nvGrpSpPr>
          <p:cNvPr name="Group 2" id="2"/>
          <p:cNvGrpSpPr/>
          <p:nvPr/>
        </p:nvGrpSpPr>
        <p:grpSpPr>
          <a:xfrm rot="0">
            <a:off x="2474632" y="2900248"/>
            <a:ext cx="13338737" cy="7324821"/>
            <a:chOff x="0" y="0"/>
            <a:chExt cx="774713" cy="425425"/>
          </a:xfrm>
        </p:grpSpPr>
        <p:sp>
          <p:nvSpPr>
            <p:cNvPr name="Freeform 3" id="3"/>
            <p:cNvSpPr/>
            <p:nvPr/>
          </p:nvSpPr>
          <p:spPr>
            <a:xfrm flipH="false" flipV="false" rot="0">
              <a:off x="0" y="0"/>
              <a:ext cx="774713" cy="425425"/>
            </a:xfrm>
            <a:custGeom>
              <a:avLst/>
              <a:gdLst/>
              <a:ahLst/>
              <a:cxnLst/>
              <a:rect r="r" b="b" t="t" l="l"/>
              <a:pathLst>
                <a:path h="425425" w="774713">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FDF3EB"/>
            </a:solidFill>
            <a:ln cap="sq">
              <a:noFill/>
              <a:prstDash val="solid"/>
              <a:miter/>
            </a:ln>
          </p:spPr>
        </p:sp>
        <p:sp>
          <p:nvSpPr>
            <p:cNvPr name="TextBox 4" id="4"/>
            <p:cNvSpPr txBox="true"/>
            <p:nvPr/>
          </p:nvSpPr>
          <p:spPr>
            <a:xfrm>
              <a:off x="0" y="-38100"/>
              <a:ext cx="774713" cy="4635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25333" y="2632270"/>
            <a:ext cx="5108067" cy="13252060"/>
          </a:xfrm>
          <a:custGeom>
            <a:avLst/>
            <a:gdLst/>
            <a:ahLst/>
            <a:cxnLst/>
            <a:rect r="r" b="b" t="t" l="l"/>
            <a:pathLst>
              <a:path h="13252060" w="5108067">
                <a:moveTo>
                  <a:pt x="0" y="0"/>
                </a:moveTo>
                <a:lnTo>
                  <a:pt x="5108066" y="0"/>
                </a:lnTo>
                <a:lnTo>
                  <a:pt x="5108066" y="13252060"/>
                </a:lnTo>
                <a:lnTo>
                  <a:pt x="0" y="13252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433398" y="1893733"/>
            <a:ext cx="2052213" cy="8120268"/>
          </a:xfrm>
          <a:custGeom>
            <a:avLst/>
            <a:gdLst/>
            <a:ahLst/>
            <a:cxnLst/>
            <a:rect r="r" b="b" t="t" l="l"/>
            <a:pathLst>
              <a:path h="8120268" w="2052213">
                <a:moveTo>
                  <a:pt x="0" y="0"/>
                </a:moveTo>
                <a:lnTo>
                  <a:pt x="2052213" y="0"/>
                </a:lnTo>
                <a:lnTo>
                  <a:pt x="2052213" y="8120268"/>
                </a:lnTo>
                <a:lnTo>
                  <a:pt x="0" y="8120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614648" y="3911312"/>
            <a:ext cx="2517377" cy="547370"/>
          </a:xfrm>
          <a:prstGeom prst="rect">
            <a:avLst/>
          </a:prstGeom>
        </p:spPr>
        <p:txBody>
          <a:bodyPr anchor="t" rtlCol="false" tIns="0" lIns="0" bIns="0" rIns="0">
            <a:spAutoFit/>
          </a:bodyPr>
          <a:lstStyle/>
          <a:p>
            <a:pPr algn="l">
              <a:lnSpc>
                <a:spcPts val="4480"/>
              </a:lnSpc>
            </a:pPr>
            <a:r>
              <a:rPr lang="en-US" sz="3200">
                <a:solidFill>
                  <a:srgbClr val="3F322B"/>
                </a:solidFill>
                <a:latin typeface="Alice Bold"/>
                <a:ea typeface="Alice Bold"/>
                <a:cs typeface="Alice Bold"/>
                <a:sym typeface="Alice Bold"/>
              </a:rPr>
              <a:t>Abstract</a:t>
            </a:r>
          </a:p>
        </p:txBody>
      </p:sp>
      <p:sp>
        <p:nvSpPr>
          <p:cNvPr name="TextBox 8" id="8"/>
          <p:cNvSpPr txBox="true"/>
          <p:nvPr/>
        </p:nvSpPr>
        <p:spPr>
          <a:xfrm rot="0">
            <a:off x="3264696" y="1066800"/>
            <a:ext cx="11702497" cy="1325880"/>
          </a:xfrm>
          <a:prstGeom prst="rect">
            <a:avLst/>
          </a:prstGeom>
        </p:spPr>
        <p:txBody>
          <a:bodyPr anchor="t" rtlCol="false" tIns="0" lIns="0" bIns="0" rIns="0">
            <a:spAutoFit/>
          </a:bodyPr>
          <a:lstStyle/>
          <a:p>
            <a:pPr algn="ctr">
              <a:lnSpc>
                <a:spcPts val="10260"/>
              </a:lnSpc>
            </a:pPr>
            <a:r>
              <a:rPr lang="en-US" sz="9000">
                <a:solidFill>
                  <a:srgbClr val="3F322B"/>
                </a:solidFill>
                <a:latin typeface="Girassol"/>
                <a:ea typeface="Girassol"/>
                <a:cs typeface="Girassol"/>
                <a:sym typeface="Girassol"/>
              </a:rPr>
              <a:t>Agenda</a:t>
            </a:r>
          </a:p>
        </p:txBody>
      </p:sp>
      <p:sp>
        <p:nvSpPr>
          <p:cNvPr name="TextBox 9" id="9"/>
          <p:cNvSpPr txBox="true"/>
          <p:nvPr/>
        </p:nvSpPr>
        <p:spPr>
          <a:xfrm rot="0">
            <a:off x="3614648" y="5633596"/>
            <a:ext cx="3244741" cy="547370"/>
          </a:xfrm>
          <a:prstGeom prst="rect">
            <a:avLst/>
          </a:prstGeom>
        </p:spPr>
        <p:txBody>
          <a:bodyPr anchor="t" rtlCol="false" tIns="0" lIns="0" bIns="0" rIns="0">
            <a:spAutoFit/>
          </a:bodyPr>
          <a:lstStyle/>
          <a:p>
            <a:pPr algn="l">
              <a:lnSpc>
                <a:spcPts val="4480"/>
              </a:lnSpc>
            </a:pPr>
            <a:r>
              <a:rPr lang="en-US" sz="3200">
                <a:solidFill>
                  <a:srgbClr val="3F322B"/>
                </a:solidFill>
                <a:latin typeface="Alice Bold"/>
                <a:ea typeface="Alice Bold"/>
                <a:cs typeface="Alice Bold"/>
                <a:sym typeface="Alice Bold"/>
              </a:rPr>
              <a:t>Introduction</a:t>
            </a:r>
          </a:p>
        </p:txBody>
      </p:sp>
      <p:sp>
        <p:nvSpPr>
          <p:cNvPr name="TextBox 10" id="10"/>
          <p:cNvSpPr txBox="true"/>
          <p:nvPr/>
        </p:nvSpPr>
        <p:spPr>
          <a:xfrm rot="0">
            <a:off x="9537212" y="3910965"/>
            <a:ext cx="5011195" cy="547370"/>
          </a:xfrm>
          <a:prstGeom prst="rect">
            <a:avLst/>
          </a:prstGeom>
        </p:spPr>
        <p:txBody>
          <a:bodyPr anchor="t" rtlCol="false" tIns="0" lIns="0" bIns="0" rIns="0">
            <a:spAutoFit/>
          </a:bodyPr>
          <a:lstStyle/>
          <a:p>
            <a:pPr algn="l">
              <a:lnSpc>
                <a:spcPts val="4480"/>
              </a:lnSpc>
            </a:pPr>
            <a:r>
              <a:rPr lang="en-US" sz="3200">
                <a:solidFill>
                  <a:srgbClr val="3F322B"/>
                </a:solidFill>
                <a:latin typeface="Alice Bold"/>
                <a:ea typeface="Alice Bold"/>
                <a:cs typeface="Alice Bold"/>
                <a:sym typeface="Alice Bold"/>
              </a:rPr>
              <a:t>Key Components</a:t>
            </a:r>
          </a:p>
        </p:txBody>
      </p:sp>
      <p:sp>
        <p:nvSpPr>
          <p:cNvPr name="TextBox 11" id="11"/>
          <p:cNvSpPr txBox="true"/>
          <p:nvPr/>
        </p:nvSpPr>
        <p:spPr>
          <a:xfrm rot="0">
            <a:off x="9537212" y="4771901"/>
            <a:ext cx="3785068" cy="547370"/>
          </a:xfrm>
          <a:prstGeom prst="rect">
            <a:avLst/>
          </a:prstGeom>
        </p:spPr>
        <p:txBody>
          <a:bodyPr anchor="t" rtlCol="false" tIns="0" lIns="0" bIns="0" rIns="0">
            <a:spAutoFit/>
          </a:bodyPr>
          <a:lstStyle/>
          <a:p>
            <a:pPr algn="l">
              <a:lnSpc>
                <a:spcPts val="4480"/>
              </a:lnSpc>
            </a:pPr>
            <a:r>
              <a:rPr lang="en-US" sz="3200">
                <a:solidFill>
                  <a:srgbClr val="3F322B"/>
                </a:solidFill>
                <a:latin typeface="Alice Bold"/>
                <a:ea typeface="Alice Bold"/>
                <a:cs typeface="Alice Bold"/>
                <a:sym typeface="Alice Bold"/>
              </a:rPr>
              <a:t>Block Diagram</a:t>
            </a:r>
          </a:p>
        </p:txBody>
      </p:sp>
      <p:sp>
        <p:nvSpPr>
          <p:cNvPr name="TextBox 12" id="12"/>
          <p:cNvSpPr txBox="true"/>
          <p:nvPr/>
        </p:nvSpPr>
        <p:spPr>
          <a:xfrm rot="0">
            <a:off x="3614648" y="7357266"/>
            <a:ext cx="3930541" cy="547370"/>
          </a:xfrm>
          <a:prstGeom prst="rect">
            <a:avLst/>
          </a:prstGeom>
        </p:spPr>
        <p:txBody>
          <a:bodyPr anchor="t" rtlCol="false" tIns="0" lIns="0" bIns="0" rIns="0">
            <a:spAutoFit/>
          </a:bodyPr>
          <a:lstStyle/>
          <a:p>
            <a:pPr algn="l">
              <a:lnSpc>
                <a:spcPts val="4480"/>
              </a:lnSpc>
            </a:pPr>
            <a:r>
              <a:rPr lang="en-US" sz="3200">
                <a:solidFill>
                  <a:srgbClr val="3F322B"/>
                </a:solidFill>
                <a:latin typeface="Alice Bold"/>
                <a:ea typeface="Alice Bold"/>
                <a:cs typeface="Alice Bold"/>
                <a:sym typeface="Alice Bold"/>
              </a:rPr>
              <a:t>Proposed Solution</a:t>
            </a:r>
          </a:p>
        </p:txBody>
      </p:sp>
      <p:sp>
        <p:nvSpPr>
          <p:cNvPr name="TextBox 13" id="13"/>
          <p:cNvSpPr txBox="true"/>
          <p:nvPr/>
        </p:nvSpPr>
        <p:spPr>
          <a:xfrm rot="0">
            <a:off x="3614648" y="4771901"/>
            <a:ext cx="4138359" cy="547370"/>
          </a:xfrm>
          <a:prstGeom prst="rect">
            <a:avLst/>
          </a:prstGeom>
        </p:spPr>
        <p:txBody>
          <a:bodyPr anchor="t" rtlCol="false" tIns="0" lIns="0" bIns="0" rIns="0">
            <a:spAutoFit/>
          </a:bodyPr>
          <a:lstStyle/>
          <a:p>
            <a:pPr algn="l">
              <a:lnSpc>
                <a:spcPts val="4480"/>
              </a:lnSpc>
            </a:pPr>
            <a:r>
              <a:rPr lang="en-US" sz="3200">
                <a:solidFill>
                  <a:srgbClr val="3F322B"/>
                </a:solidFill>
                <a:latin typeface="Alice Bold"/>
                <a:ea typeface="Alice Bold"/>
                <a:cs typeface="Alice Bold"/>
                <a:sym typeface="Alice Bold"/>
              </a:rPr>
              <a:t>Problem Statement</a:t>
            </a:r>
          </a:p>
        </p:txBody>
      </p:sp>
      <p:sp>
        <p:nvSpPr>
          <p:cNvPr name="TextBox 14" id="14"/>
          <p:cNvSpPr txBox="true"/>
          <p:nvPr/>
        </p:nvSpPr>
        <p:spPr>
          <a:xfrm rot="0">
            <a:off x="3614648" y="6495637"/>
            <a:ext cx="4138359" cy="547370"/>
          </a:xfrm>
          <a:prstGeom prst="rect">
            <a:avLst/>
          </a:prstGeom>
        </p:spPr>
        <p:txBody>
          <a:bodyPr anchor="t" rtlCol="false" tIns="0" lIns="0" bIns="0" rIns="0">
            <a:spAutoFit/>
          </a:bodyPr>
          <a:lstStyle/>
          <a:p>
            <a:pPr algn="l">
              <a:lnSpc>
                <a:spcPts val="4480"/>
              </a:lnSpc>
            </a:pPr>
            <a:r>
              <a:rPr lang="en-US" sz="3200">
                <a:solidFill>
                  <a:srgbClr val="3F322B"/>
                </a:solidFill>
                <a:latin typeface="Alice Bold"/>
                <a:ea typeface="Alice Bold"/>
                <a:cs typeface="Alice Bold"/>
                <a:sym typeface="Alice Bold"/>
              </a:rPr>
              <a:t>Objectives</a:t>
            </a:r>
          </a:p>
        </p:txBody>
      </p:sp>
      <p:sp>
        <p:nvSpPr>
          <p:cNvPr name="TextBox 15" id="15"/>
          <p:cNvSpPr txBox="true"/>
          <p:nvPr/>
        </p:nvSpPr>
        <p:spPr>
          <a:xfrm rot="0">
            <a:off x="9537212" y="6495984"/>
            <a:ext cx="5896186" cy="547370"/>
          </a:xfrm>
          <a:prstGeom prst="rect">
            <a:avLst/>
          </a:prstGeom>
        </p:spPr>
        <p:txBody>
          <a:bodyPr anchor="t" rtlCol="false" tIns="0" lIns="0" bIns="0" rIns="0">
            <a:spAutoFit/>
          </a:bodyPr>
          <a:lstStyle/>
          <a:p>
            <a:pPr algn="l">
              <a:lnSpc>
                <a:spcPts val="4480"/>
              </a:lnSpc>
            </a:pPr>
            <a:r>
              <a:rPr lang="en-US" sz="3200">
                <a:solidFill>
                  <a:srgbClr val="3F322B"/>
                </a:solidFill>
                <a:latin typeface="Alice Bold"/>
                <a:ea typeface="Alice Bold"/>
                <a:cs typeface="Alice Bold"/>
                <a:sym typeface="Alice Bold"/>
              </a:rPr>
              <a:t>Conclusion &amp; Future Prospects</a:t>
            </a:r>
          </a:p>
        </p:txBody>
      </p:sp>
      <p:sp>
        <p:nvSpPr>
          <p:cNvPr name="TextBox 16" id="16"/>
          <p:cNvSpPr txBox="true"/>
          <p:nvPr/>
        </p:nvSpPr>
        <p:spPr>
          <a:xfrm rot="0">
            <a:off x="9537212" y="5633596"/>
            <a:ext cx="3785068" cy="547370"/>
          </a:xfrm>
          <a:prstGeom prst="rect">
            <a:avLst/>
          </a:prstGeom>
        </p:spPr>
        <p:txBody>
          <a:bodyPr anchor="t" rtlCol="false" tIns="0" lIns="0" bIns="0" rIns="0">
            <a:spAutoFit/>
          </a:bodyPr>
          <a:lstStyle/>
          <a:p>
            <a:pPr algn="l">
              <a:lnSpc>
                <a:spcPts val="4480"/>
              </a:lnSpc>
            </a:pPr>
            <a:r>
              <a:rPr lang="en-US" sz="3200">
                <a:solidFill>
                  <a:srgbClr val="3F322B"/>
                </a:solidFill>
                <a:latin typeface="Alice Bold"/>
                <a:ea typeface="Alice Bold"/>
                <a:cs typeface="Alice Bold"/>
                <a:sym typeface="Alice Bold"/>
              </a:rPr>
              <a:t>Pros n Cons</a:t>
            </a:r>
          </a:p>
        </p:txBody>
      </p:sp>
      <p:sp>
        <p:nvSpPr>
          <p:cNvPr name="TextBox 17" id="17"/>
          <p:cNvSpPr txBox="true"/>
          <p:nvPr/>
        </p:nvSpPr>
        <p:spPr>
          <a:xfrm rot="0">
            <a:off x="9537212" y="8218961"/>
            <a:ext cx="2517377" cy="547370"/>
          </a:xfrm>
          <a:prstGeom prst="rect">
            <a:avLst/>
          </a:prstGeom>
        </p:spPr>
        <p:txBody>
          <a:bodyPr anchor="t" rtlCol="false" tIns="0" lIns="0" bIns="0" rIns="0">
            <a:spAutoFit/>
          </a:bodyPr>
          <a:lstStyle/>
          <a:p>
            <a:pPr algn="l">
              <a:lnSpc>
                <a:spcPts val="4480"/>
              </a:lnSpc>
            </a:pPr>
            <a:r>
              <a:rPr lang="en-US" sz="3200">
                <a:solidFill>
                  <a:srgbClr val="3F322B"/>
                </a:solidFill>
                <a:latin typeface="Alice Bold"/>
                <a:ea typeface="Alice Bold"/>
                <a:cs typeface="Alice Bold"/>
                <a:sym typeface="Alice Bold"/>
              </a:rPr>
              <a:t>References</a:t>
            </a:r>
          </a:p>
        </p:txBody>
      </p:sp>
      <p:sp>
        <p:nvSpPr>
          <p:cNvPr name="TextBox 18" id="18"/>
          <p:cNvSpPr txBox="true"/>
          <p:nvPr/>
        </p:nvSpPr>
        <p:spPr>
          <a:xfrm rot="0">
            <a:off x="3582733" y="8218961"/>
            <a:ext cx="3930541" cy="547370"/>
          </a:xfrm>
          <a:prstGeom prst="rect">
            <a:avLst/>
          </a:prstGeom>
        </p:spPr>
        <p:txBody>
          <a:bodyPr anchor="t" rtlCol="false" tIns="0" lIns="0" bIns="0" rIns="0">
            <a:spAutoFit/>
          </a:bodyPr>
          <a:lstStyle/>
          <a:p>
            <a:pPr algn="l">
              <a:lnSpc>
                <a:spcPts val="4480"/>
              </a:lnSpc>
            </a:pPr>
            <a:r>
              <a:rPr lang="en-US" sz="3200">
                <a:solidFill>
                  <a:srgbClr val="3F322B"/>
                </a:solidFill>
                <a:latin typeface="Alice Bold"/>
                <a:ea typeface="Alice Bold"/>
                <a:cs typeface="Alice Bold"/>
                <a:sym typeface="Alice Bold"/>
              </a:rPr>
              <a:t>Literature Survey</a:t>
            </a:r>
          </a:p>
        </p:txBody>
      </p:sp>
      <p:sp>
        <p:nvSpPr>
          <p:cNvPr name="TextBox 19" id="19"/>
          <p:cNvSpPr txBox="true"/>
          <p:nvPr/>
        </p:nvSpPr>
        <p:spPr>
          <a:xfrm rot="0">
            <a:off x="9537212" y="7357266"/>
            <a:ext cx="3785068" cy="547370"/>
          </a:xfrm>
          <a:prstGeom prst="rect">
            <a:avLst/>
          </a:prstGeom>
        </p:spPr>
        <p:txBody>
          <a:bodyPr anchor="t" rtlCol="false" tIns="0" lIns="0" bIns="0" rIns="0">
            <a:spAutoFit/>
          </a:bodyPr>
          <a:lstStyle/>
          <a:p>
            <a:pPr algn="l">
              <a:lnSpc>
                <a:spcPts val="4480"/>
              </a:lnSpc>
            </a:pPr>
            <a:r>
              <a:rPr lang="en-US" sz="3200">
                <a:solidFill>
                  <a:srgbClr val="3F322B"/>
                </a:solidFill>
                <a:latin typeface="Alice Bold"/>
                <a:ea typeface="Alice Bold"/>
                <a:cs typeface="Alice Bold"/>
                <a:sym typeface="Alice Bold"/>
              </a:rPr>
              <a:t>Industry Details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64435" y="900301"/>
            <a:ext cx="9732198" cy="6581399"/>
          </a:xfrm>
          <a:custGeom>
            <a:avLst/>
            <a:gdLst/>
            <a:ahLst/>
            <a:cxnLst/>
            <a:rect r="r" b="b" t="t" l="l"/>
            <a:pathLst>
              <a:path h="6581399" w="9732198">
                <a:moveTo>
                  <a:pt x="0" y="0"/>
                </a:moveTo>
                <a:lnTo>
                  <a:pt x="9732198" y="0"/>
                </a:lnTo>
                <a:lnTo>
                  <a:pt x="9732198" y="6581398"/>
                </a:lnTo>
                <a:lnTo>
                  <a:pt x="0" y="6581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618752" y="4114800"/>
            <a:ext cx="5689646" cy="6172200"/>
          </a:xfrm>
          <a:custGeom>
            <a:avLst/>
            <a:gdLst/>
            <a:ahLst/>
            <a:cxnLst/>
            <a:rect r="r" b="b" t="t" l="l"/>
            <a:pathLst>
              <a:path h="6172200" w="5689646">
                <a:moveTo>
                  <a:pt x="5689646" y="0"/>
                </a:moveTo>
                <a:lnTo>
                  <a:pt x="0" y="0"/>
                </a:lnTo>
                <a:lnTo>
                  <a:pt x="0" y="6172200"/>
                </a:lnTo>
                <a:lnTo>
                  <a:pt x="5689646" y="6172200"/>
                </a:lnTo>
                <a:lnTo>
                  <a:pt x="568964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069797" y="8172074"/>
            <a:ext cx="1760958" cy="2043306"/>
          </a:xfrm>
          <a:custGeom>
            <a:avLst/>
            <a:gdLst/>
            <a:ahLst/>
            <a:cxnLst/>
            <a:rect r="r" b="b" t="t" l="l"/>
            <a:pathLst>
              <a:path h="2043306" w="1760958">
                <a:moveTo>
                  <a:pt x="0" y="0"/>
                </a:moveTo>
                <a:lnTo>
                  <a:pt x="1760958" y="0"/>
                </a:lnTo>
                <a:lnTo>
                  <a:pt x="1760958" y="2043306"/>
                </a:lnTo>
                <a:lnTo>
                  <a:pt x="0" y="20433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0" y="6172200"/>
            <a:ext cx="2109770" cy="4114800"/>
          </a:xfrm>
          <a:custGeom>
            <a:avLst/>
            <a:gdLst/>
            <a:ahLst/>
            <a:cxnLst/>
            <a:rect r="r" b="b" t="t" l="l"/>
            <a:pathLst>
              <a:path h="4114800" w="2109770">
                <a:moveTo>
                  <a:pt x="0" y="0"/>
                </a:moveTo>
                <a:lnTo>
                  <a:pt x="2109770" y="0"/>
                </a:lnTo>
                <a:lnTo>
                  <a:pt x="2109770" y="4114800"/>
                </a:lnTo>
                <a:lnTo>
                  <a:pt x="0" y="4114800"/>
                </a:lnTo>
                <a:lnTo>
                  <a:pt x="0" y="0"/>
                </a:lnTo>
                <a:close/>
              </a:path>
            </a:pathLst>
          </a:custGeom>
          <a:blipFill>
            <a:blip r:embed="rId8">
              <a:alphaModFix amt="87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583059" y="7610099"/>
            <a:ext cx="1352482" cy="2407330"/>
          </a:xfrm>
          <a:custGeom>
            <a:avLst/>
            <a:gdLst/>
            <a:ahLst/>
            <a:cxnLst/>
            <a:rect r="r" b="b" t="t" l="l"/>
            <a:pathLst>
              <a:path h="2407330" w="1352482">
                <a:moveTo>
                  <a:pt x="0" y="0"/>
                </a:moveTo>
                <a:lnTo>
                  <a:pt x="1352482" y="0"/>
                </a:lnTo>
                <a:lnTo>
                  <a:pt x="1352482" y="2407330"/>
                </a:lnTo>
                <a:lnTo>
                  <a:pt x="0" y="24073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1962054" y="1495425"/>
            <a:ext cx="8382037" cy="5324475"/>
          </a:xfrm>
          <a:prstGeom prst="rect">
            <a:avLst/>
          </a:prstGeom>
        </p:spPr>
        <p:txBody>
          <a:bodyPr anchor="t" rtlCol="false" tIns="0" lIns="0" bIns="0" rIns="0">
            <a:spAutoFit/>
          </a:bodyPr>
          <a:lstStyle/>
          <a:p>
            <a:pPr algn="just">
              <a:lnSpc>
                <a:spcPts val="4200"/>
              </a:lnSpc>
            </a:pPr>
            <a:r>
              <a:rPr lang="en-US" sz="3000">
                <a:solidFill>
                  <a:srgbClr val="3F322B"/>
                </a:solidFill>
                <a:latin typeface="Inter"/>
                <a:ea typeface="Inter"/>
                <a:cs typeface="Inter"/>
                <a:sym typeface="Inter"/>
              </a:rPr>
              <a:t>Timely and accurate medication intake is crucial for individuals with mental illness or disabilities. Challenges include forgetfulness, lack of adherence, and absence of verification, leading to missed doses. This work aims to address these issues by developing a system to ensure medication administration, improve adherence, and provide verification. The goal is to enhance patient safety and treatment effectiveness.</a:t>
            </a:r>
          </a:p>
        </p:txBody>
      </p:sp>
      <p:sp>
        <p:nvSpPr>
          <p:cNvPr name="TextBox 8" id="8"/>
          <p:cNvSpPr txBox="true"/>
          <p:nvPr/>
        </p:nvSpPr>
        <p:spPr>
          <a:xfrm rot="0">
            <a:off x="14273787" y="2501232"/>
            <a:ext cx="2985513" cy="1685599"/>
          </a:xfrm>
          <a:prstGeom prst="rect">
            <a:avLst/>
          </a:prstGeom>
        </p:spPr>
        <p:txBody>
          <a:bodyPr anchor="t" rtlCol="false" tIns="0" lIns="0" bIns="0" rIns="0">
            <a:spAutoFit/>
          </a:bodyPr>
          <a:lstStyle/>
          <a:p>
            <a:pPr algn="r">
              <a:lnSpc>
                <a:spcPts val="4485"/>
              </a:lnSpc>
              <a:spcBef>
                <a:spcPct val="0"/>
              </a:spcBef>
            </a:pPr>
            <a:r>
              <a:rPr lang="en-US" b="true" sz="3204">
                <a:solidFill>
                  <a:srgbClr val="3F322B"/>
                </a:solidFill>
                <a:latin typeface="Inter Bold"/>
                <a:ea typeface="Inter Bold"/>
                <a:cs typeface="Inter Bold"/>
                <a:sym typeface="Inter Bold"/>
              </a:rPr>
              <a:t>Timed Medicine Administration</a:t>
            </a:r>
          </a:p>
        </p:txBody>
      </p:sp>
      <p:sp>
        <p:nvSpPr>
          <p:cNvPr name="TextBox 9" id="9"/>
          <p:cNvSpPr txBox="true"/>
          <p:nvPr/>
        </p:nvSpPr>
        <p:spPr>
          <a:xfrm rot="0">
            <a:off x="11288274" y="1066800"/>
            <a:ext cx="5971026" cy="1325880"/>
          </a:xfrm>
          <a:prstGeom prst="rect">
            <a:avLst/>
          </a:prstGeom>
        </p:spPr>
        <p:txBody>
          <a:bodyPr anchor="t" rtlCol="false" tIns="0" lIns="0" bIns="0" rIns="0">
            <a:spAutoFit/>
          </a:bodyPr>
          <a:lstStyle/>
          <a:p>
            <a:pPr algn="r">
              <a:lnSpc>
                <a:spcPts val="10260"/>
              </a:lnSpc>
            </a:pPr>
            <a:r>
              <a:rPr lang="en-US" sz="9000">
                <a:solidFill>
                  <a:srgbClr val="3F322B"/>
                </a:solidFill>
                <a:latin typeface="Girassol"/>
                <a:ea typeface="Girassol"/>
                <a:cs typeface="Girassol"/>
                <a:sym typeface="Girassol"/>
              </a:rPr>
              <a:t>Abstract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grpSp>
        <p:nvGrpSpPr>
          <p:cNvPr name="Group 2" id="2"/>
          <p:cNvGrpSpPr/>
          <p:nvPr/>
        </p:nvGrpSpPr>
        <p:grpSpPr>
          <a:xfrm rot="0">
            <a:off x="2474632" y="2900248"/>
            <a:ext cx="13338737" cy="7324821"/>
            <a:chOff x="0" y="0"/>
            <a:chExt cx="774713" cy="425425"/>
          </a:xfrm>
        </p:grpSpPr>
        <p:sp>
          <p:nvSpPr>
            <p:cNvPr name="Freeform 3" id="3"/>
            <p:cNvSpPr/>
            <p:nvPr/>
          </p:nvSpPr>
          <p:spPr>
            <a:xfrm flipH="false" flipV="false" rot="0">
              <a:off x="0" y="0"/>
              <a:ext cx="774713" cy="425425"/>
            </a:xfrm>
            <a:custGeom>
              <a:avLst/>
              <a:gdLst/>
              <a:ahLst/>
              <a:cxnLst/>
              <a:rect r="r" b="b" t="t" l="l"/>
              <a:pathLst>
                <a:path h="425425" w="774713">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FDF3EB"/>
            </a:solidFill>
            <a:ln cap="sq">
              <a:noFill/>
              <a:prstDash val="solid"/>
              <a:miter/>
            </a:ln>
          </p:spPr>
        </p:sp>
        <p:sp>
          <p:nvSpPr>
            <p:cNvPr name="TextBox 4" id="4"/>
            <p:cNvSpPr txBox="true"/>
            <p:nvPr/>
          </p:nvSpPr>
          <p:spPr>
            <a:xfrm>
              <a:off x="0" y="-38100"/>
              <a:ext cx="774713" cy="4635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25333" y="2632270"/>
            <a:ext cx="5108067" cy="13252060"/>
          </a:xfrm>
          <a:custGeom>
            <a:avLst/>
            <a:gdLst/>
            <a:ahLst/>
            <a:cxnLst/>
            <a:rect r="r" b="b" t="t" l="l"/>
            <a:pathLst>
              <a:path h="13252060" w="5108067">
                <a:moveTo>
                  <a:pt x="0" y="0"/>
                </a:moveTo>
                <a:lnTo>
                  <a:pt x="5108066" y="0"/>
                </a:lnTo>
                <a:lnTo>
                  <a:pt x="5108066" y="13252060"/>
                </a:lnTo>
                <a:lnTo>
                  <a:pt x="0" y="13252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433398" y="1893733"/>
            <a:ext cx="2052213" cy="8120268"/>
          </a:xfrm>
          <a:custGeom>
            <a:avLst/>
            <a:gdLst/>
            <a:ahLst/>
            <a:cxnLst/>
            <a:rect r="r" b="b" t="t" l="l"/>
            <a:pathLst>
              <a:path h="8120268" w="2052213">
                <a:moveTo>
                  <a:pt x="0" y="0"/>
                </a:moveTo>
                <a:lnTo>
                  <a:pt x="2052213" y="0"/>
                </a:lnTo>
                <a:lnTo>
                  <a:pt x="2052213" y="8120268"/>
                </a:lnTo>
                <a:lnTo>
                  <a:pt x="0" y="8120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292752" y="1066800"/>
            <a:ext cx="11702497" cy="1325880"/>
          </a:xfrm>
          <a:prstGeom prst="rect">
            <a:avLst/>
          </a:prstGeom>
        </p:spPr>
        <p:txBody>
          <a:bodyPr anchor="t" rtlCol="false" tIns="0" lIns="0" bIns="0" rIns="0">
            <a:spAutoFit/>
          </a:bodyPr>
          <a:lstStyle/>
          <a:p>
            <a:pPr algn="ctr">
              <a:lnSpc>
                <a:spcPts val="10260"/>
              </a:lnSpc>
            </a:pPr>
            <a:r>
              <a:rPr lang="en-US" sz="9000">
                <a:solidFill>
                  <a:srgbClr val="3F322B"/>
                </a:solidFill>
                <a:latin typeface="Girassol"/>
                <a:ea typeface="Girassol"/>
                <a:cs typeface="Girassol"/>
                <a:sym typeface="Girassol"/>
              </a:rPr>
              <a:t>Problem Statement</a:t>
            </a:r>
          </a:p>
        </p:txBody>
      </p:sp>
      <p:sp>
        <p:nvSpPr>
          <p:cNvPr name="TextBox 8" id="8"/>
          <p:cNvSpPr txBox="true"/>
          <p:nvPr/>
        </p:nvSpPr>
        <p:spPr>
          <a:xfrm rot="0">
            <a:off x="3582733" y="4133784"/>
            <a:ext cx="11384459" cy="4791075"/>
          </a:xfrm>
          <a:prstGeom prst="rect">
            <a:avLst/>
          </a:prstGeom>
        </p:spPr>
        <p:txBody>
          <a:bodyPr anchor="t" rtlCol="false" tIns="0" lIns="0" bIns="0" rIns="0">
            <a:spAutoFit/>
          </a:bodyPr>
          <a:lstStyle/>
          <a:p>
            <a:pPr algn="just">
              <a:lnSpc>
                <a:spcPts val="4200"/>
              </a:lnSpc>
            </a:pPr>
            <a:r>
              <a:rPr lang="en-US" sz="3000">
                <a:solidFill>
                  <a:srgbClr val="3F322B"/>
                </a:solidFill>
                <a:latin typeface="Inter"/>
                <a:ea typeface="Inter"/>
                <a:cs typeface="Inter"/>
                <a:sym typeface="Inter"/>
              </a:rPr>
              <a:t>Designing a solution to ensure that prescribed medicines are taken on time by individuals with mental illness or disabilities presents significant challenges. These individuals often face difficulties such as drowsiness, unwillingness, or cognitive/physical impairments that hinder timely medication intake. A reliable system is needed that incorporates reminders, patient monitoring, and a mechanism to confirm medicine consumption, ensuring medication adherence and improving treatment outcomes.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grpSp>
        <p:nvGrpSpPr>
          <p:cNvPr name="Group 2" id="2"/>
          <p:cNvGrpSpPr/>
          <p:nvPr/>
        </p:nvGrpSpPr>
        <p:grpSpPr>
          <a:xfrm rot="0">
            <a:off x="2474632" y="2900248"/>
            <a:ext cx="13338737" cy="7324821"/>
            <a:chOff x="0" y="0"/>
            <a:chExt cx="774713" cy="425425"/>
          </a:xfrm>
        </p:grpSpPr>
        <p:sp>
          <p:nvSpPr>
            <p:cNvPr name="Freeform 3" id="3"/>
            <p:cNvSpPr/>
            <p:nvPr/>
          </p:nvSpPr>
          <p:spPr>
            <a:xfrm flipH="false" flipV="false" rot="0">
              <a:off x="0" y="0"/>
              <a:ext cx="774713" cy="425425"/>
            </a:xfrm>
            <a:custGeom>
              <a:avLst/>
              <a:gdLst/>
              <a:ahLst/>
              <a:cxnLst/>
              <a:rect r="r" b="b" t="t" l="l"/>
              <a:pathLst>
                <a:path h="425425" w="774713">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FDF3EB"/>
            </a:solidFill>
            <a:ln cap="sq">
              <a:noFill/>
              <a:prstDash val="solid"/>
              <a:miter/>
            </a:ln>
          </p:spPr>
        </p:sp>
        <p:sp>
          <p:nvSpPr>
            <p:cNvPr name="TextBox 4" id="4"/>
            <p:cNvSpPr txBox="true"/>
            <p:nvPr/>
          </p:nvSpPr>
          <p:spPr>
            <a:xfrm>
              <a:off x="0" y="-38100"/>
              <a:ext cx="774713" cy="4635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25333" y="2632270"/>
            <a:ext cx="5108067" cy="13252060"/>
          </a:xfrm>
          <a:custGeom>
            <a:avLst/>
            <a:gdLst/>
            <a:ahLst/>
            <a:cxnLst/>
            <a:rect r="r" b="b" t="t" l="l"/>
            <a:pathLst>
              <a:path h="13252060" w="5108067">
                <a:moveTo>
                  <a:pt x="0" y="0"/>
                </a:moveTo>
                <a:lnTo>
                  <a:pt x="5108066" y="0"/>
                </a:lnTo>
                <a:lnTo>
                  <a:pt x="5108066" y="13252060"/>
                </a:lnTo>
                <a:lnTo>
                  <a:pt x="0" y="13252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433398" y="1893733"/>
            <a:ext cx="2052213" cy="8120268"/>
          </a:xfrm>
          <a:custGeom>
            <a:avLst/>
            <a:gdLst/>
            <a:ahLst/>
            <a:cxnLst/>
            <a:rect r="r" b="b" t="t" l="l"/>
            <a:pathLst>
              <a:path h="8120268" w="2052213">
                <a:moveTo>
                  <a:pt x="0" y="0"/>
                </a:moveTo>
                <a:lnTo>
                  <a:pt x="2052213" y="0"/>
                </a:lnTo>
                <a:lnTo>
                  <a:pt x="2052213" y="8120268"/>
                </a:lnTo>
                <a:lnTo>
                  <a:pt x="0" y="8120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264696" y="1066800"/>
            <a:ext cx="11702497" cy="1325880"/>
          </a:xfrm>
          <a:prstGeom prst="rect">
            <a:avLst/>
          </a:prstGeom>
        </p:spPr>
        <p:txBody>
          <a:bodyPr anchor="t" rtlCol="false" tIns="0" lIns="0" bIns="0" rIns="0">
            <a:spAutoFit/>
          </a:bodyPr>
          <a:lstStyle/>
          <a:p>
            <a:pPr algn="ctr">
              <a:lnSpc>
                <a:spcPts val="10260"/>
              </a:lnSpc>
            </a:pPr>
            <a:r>
              <a:rPr lang="en-US" sz="9000">
                <a:solidFill>
                  <a:srgbClr val="3F322B"/>
                </a:solidFill>
                <a:latin typeface="Girassol"/>
                <a:ea typeface="Girassol"/>
                <a:cs typeface="Girassol"/>
                <a:sym typeface="Girassol"/>
              </a:rPr>
              <a:t>Introduction</a:t>
            </a:r>
          </a:p>
        </p:txBody>
      </p:sp>
      <p:sp>
        <p:nvSpPr>
          <p:cNvPr name="TextBox 8" id="8"/>
          <p:cNvSpPr txBox="true"/>
          <p:nvPr/>
        </p:nvSpPr>
        <p:spPr>
          <a:xfrm rot="0">
            <a:off x="4117244" y="3507096"/>
            <a:ext cx="9997401" cy="261302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3F322B"/>
                </a:solidFill>
                <a:latin typeface="Inter"/>
                <a:ea typeface="Inter"/>
                <a:cs typeface="Inter"/>
                <a:sym typeface="Inter"/>
              </a:rPr>
              <a:t>Ensuring timely medication intake is crucial for individuals with mental illness or disabilities.</a:t>
            </a:r>
          </a:p>
          <a:p>
            <a:pPr algn="just" marL="539749" indent="-269875" lvl="1">
              <a:lnSpc>
                <a:spcPts val="3499"/>
              </a:lnSpc>
              <a:buFont typeface="Arial"/>
              <a:buChar char="•"/>
            </a:pPr>
            <a:r>
              <a:rPr lang="en-US" sz="2499">
                <a:solidFill>
                  <a:srgbClr val="3F322B"/>
                </a:solidFill>
                <a:latin typeface="Inter"/>
                <a:ea typeface="Inter"/>
                <a:cs typeface="Inter"/>
                <a:sym typeface="Inter"/>
              </a:rPr>
              <a:t>Adherence challenges like forgetfulness and self-administering difficulties are common.</a:t>
            </a:r>
          </a:p>
          <a:p>
            <a:pPr algn="just" marL="539749" indent="-269875" lvl="1">
              <a:lnSpc>
                <a:spcPts val="3499"/>
              </a:lnSpc>
              <a:buFont typeface="Arial"/>
              <a:buChar char="•"/>
            </a:pPr>
            <a:r>
              <a:rPr lang="en-US" sz="2499">
                <a:solidFill>
                  <a:srgbClr val="3F322B"/>
                </a:solidFill>
                <a:latin typeface="Inter"/>
                <a:ea typeface="Inter"/>
                <a:cs typeface="Inter"/>
                <a:sym typeface="Inter"/>
              </a:rPr>
              <a:t>A solution is needed to guarantee medication administration and verification, especially in healthcare environments.</a:t>
            </a:r>
          </a:p>
        </p:txBody>
      </p:sp>
      <p:sp>
        <p:nvSpPr>
          <p:cNvPr name="TextBox 9" id="9"/>
          <p:cNvSpPr txBox="true"/>
          <p:nvPr/>
        </p:nvSpPr>
        <p:spPr>
          <a:xfrm rot="0">
            <a:off x="3582733" y="6753159"/>
            <a:ext cx="5561267" cy="1934845"/>
          </a:xfrm>
          <a:prstGeom prst="rect">
            <a:avLst/>
          </a:prstGeom>
        </p:spPr>
        <p:txBody>
          <a:bodyPr anchor="t" rtlCol="false" tIns="0" lIns="0" bIns="0" rIns="0">
            <a:spAutoFit/>
          </a:bodyPr>
          <a:lstStyle/>
          <a:p>
            <a:pPr algn="l">
              <a:lnSpc>
                <a:spcPts val="3079"/>
              </a:lnSpc>
            </a:pPr>
            <a:r>
              <a:rPr lang="en-US" sz="2199" b="true">
                <a:solidFill>
                  <a:srgbClr val="3F322B"/>
                </a:solidFill>
                <a:latin typeface="Inter Bold"/>
                <a:ea typeface="Inter Bold"/>
                <a:cs typeface="Inter Bold"/>
                <a:sym typeface="Inter Bold"/>
              </a:rPr>
              <a:t>Challenges</a:t>
            </a:r>
          </a:p>
          <a:p>
            <a:pPr algn="l" marL="474978" indent="-237489" lvl="1">
              <a:lnSpc>
                <a:spcPts val="3079"/>
              </a:lnSpc>
              <a:spcBef>
                <a:spcPct val="0"/>
              </a:spcBef>
              <a:buFont typeface="Arial"/>
              <a:buChar char="•"/>
            </a:pPr>
            <a:r>
              <a:rPr lang="en-US" sz="2199">
                <a:solidFill>
                  <a:srgbClr val="3F322B"/>
                </a:solidFill>
                <a:latin typeface="Inter"/>
                <a:ea typeface="Inter"/>
                <a:cs typeface="Inter"/>
                <a:sym typeface="Inter"/>
              </a:rPr>
              <a:t>For</a:t>
            </a:r>
            <a:r>
              <a:rPr lang="en-US" sz="2199">
                <a:solidFill>
                  <a:srgbClr val="3F322B"/>
                </a:solidFill>
                <a:latin typeface="Inter"/>
                <a:ea typeface="Inter"/>
                <a:cs typeface="Inter"/>
                <a:sym typeface="Inter"/>
              </a:rPr>
              <a:t>getting doses due to cognitive impairments.</a:t>
            </a:r>
          </a:p>
          <a:p>
            <a:pPr algn="l" marL="474978" indent="-237489" lvl="1">
              <a:lnSpc>
                <a:spcPts val="3079"/>
              </a:lnSpc>
              <a:spcBef>
                <a:spcPct val="0"/>
              </a:spcBef>
              <a:buFont typeface="Arial"/>
              <a:buChar char="•"/>
            </a:pPr>
            <a:r>
              <a:rPr lang="en-US" sz="2199">
                <a:solidFill>
                  <a:srgbClr val="3F322B"/>
                </a:solidFill>
                <a:latin typeface="Inter"/>
                <a:ea typeface="Inter"/>
                <a:cs typeface="Inter"/>
                <a:sym typeface="Inter"/>
              </a:rPr>
              <a:t>Difficulty in self-administering medication without assistance.</a:t>
            </a:r>
          </a:p>
        </p:txBody>
      </p:sp>
      <p:sp>
        <p:nvSpPr>
          <p:cNvPr name="TextBox 10" id="10"/>
          <p:cNvSpPr txBox="true"/>
          <p:nvPr/>
        </p:nvSpPr>
        <p:spPr>
          <a:xfrm rot="0">
            <a:off x="9522319" y="6753159"/>
            <a:ext cx="5532760" cy="1934845"/>
          </a:xfrm>
          <a:prstGeom prst="rect">
            <a:avLst/>
          </a:prstGeom>
        </p:spPr>
        <p:txBody>
          <a:bodyPr anchor="t" rtlCol="false" tIns="0" lIns="0" bIns="0" rIns="0">
            <a:spAutoFit/>
          </a:bodyPr>
          <a:lstStyle/>
          <a:p>
            <a:pPr algn="l">
              <a:lnSpc>
                <a:spcPts val="3079"/>
              </a:lnSpc>
            </a:pPr>
            <a:r>
              <a:rPr lang="en-US" sz="2199" b="true">
                <a:solidFill>
                  <a:srgbClr val="3F322B"/>
                </a:solidFill>
                <a:latin typeface="Inter Bold"/>
                <a:ea typeface="Inter Bold"/>
                <a:cs typeface="Inter Bold"/>
                <a:sym typeface="Inter Bold"/>
              </a:rPr>
              <a:t>Needs</a:t>
            </a:r>
          </a:p>
          <a:p>
            <a:pPr algn="l" marL="474978" indent="-237489" lvl="1">
              <a:lnSpc>
                <a:spcPts val="3079"/>
              </a:lnSpc>
              <a:buFont typeface="Arial"/>
              <a:buChar char="•"/>
            </a:pPr>
            <a:r>
              <a:rPr lang="en-US" sz="2199">
                <a:solidFill>
                  <a:srgbClr val="3F322B"/>
                </a:solidFill>
                <a:latin typeface="Inter"/>
                <a:ea typeface="Inter"/>
                <a:cs typeface="Inter"/>
                <a:sym typeface="Inter"/>
              </a:rPr>
              <a:t>A solution for timely reminders and accurate dosing.</a:t>
            </a:r>
          </a:p>
          <a:p>
            <a:pPr algn="l" marL="474978" indent="-237489" lvl="1">
              <a:lnSpc>
                <a:spcPts val="3079"/>
              </a:lnSpc>
              <a:spcBef>
                <a:spcPct val="0"/>
              </a:spcBef>
              <a:buFont typeface="Arial"/>
              <a:buChar char="•"/>
            </a:pPr>
            <a:r>
              <a:rPr lang="en-US" sz="2199">
                <a:solidFill>
                  <a:srgbClr val="3F322B"/>
                </a:solidFill>
                <a:latin typeface="Inter"/>
                <a:ea typeface="Inter"/>
                <a:cs typeface="Inter"/>
                <a:sym typeface="Inter"/>
              </a:rPr>
              <a:t>A verification system for caregivers to monitor adherence.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7065940" y="3741862"/>
            <a:ext cx="1654135" cy="6545138"/>
          </a:xfrm>
          <a:custGeom>
            <a:avLst/>
            <a:gdLst/>
            <a:ahLst/>
            <a:cxnLst/>
            <a:rect r="r" b="b" t="t" l="l"/>
            <a:pathLst>
              <a:path h="6545138" w="1654135">
                <a:moveTo>
                  <a:pt x="0" y="0"/>
                </a:moveTo>
                <a:lnTo>
                  <a:pt x="1654135" y="0"/>
                </a:lnTo>
                <a:lnTo>
                  <a:pt x="1654135" y="6545138"/>
                </a:lnTo>
                <a:lnTo>
                  <a:pt x="0" y="6545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8720075" y="3387707"/>
            <a:ext cx="3650353" cy="6899293"/>
          </a:xfrm>
          <a:custGeom>
            <a:avLst/>
            <a:gdLst/>
            <a:ahLst/>
            <a:cxnLst/>
            <a:rect r="r" b="b" t="t" l="l"/>
            <a:pathLst>
              <a:path h="6899293" w="3650353">
                <a:moveTo>
                  <a:pt x="3650353" y="0"/>
                </a:moveTo>
                <a:lnTo>
                  <a:pt x="0" y="0"/>
                </a:lnTo>
                <a:lnTo>
                  <a:pt x="0" y="6899293"/>
                </a:lnTo>
                <a:lnTo>
                  <a:pt x="3650353" y="6899293"/>
                </a:lnTo>
                <a:lnTo>
                  <a:pt x="365035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41494" y="901665"/>
            <a:ext cx="2401547" cy="4114800"/>
          </a:xfrm>
          <a:custGeom>
            <a:avLst/>
            <a:gdLst/>
            <a:ahLst/>
            <a:cxnLst/>
            <a:rect r="r" b="b" t="t" l="l"/>
            <a:pathLst>
              <a:path h="4114800" w="2401547">
                <a:moveTo>
                  <a:pt x="0" y="0"/>
                </a:moveTo>
                <a:lnTo>
                  <a:pt x="2401547" y="0"/>
                </a:lnTo>
                <a:lnTo>
                  <a:pt x="240154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490005">
            <a:off x="872568" y="1609273"/>
            <a:ext cx="312265" cy="1683781"/>
          </a:xfrm>
          <a:custGeom>
            <a:avLst/>
            <a:gdLst/>
            <a:ahLst/>
            <a:cxnLst/>
            <a:rect r="r" b="b" t="t" l="l"/>
            <a:pathLst>
              <a:path h="1683781" w="312265">
                <a:moveTo>
                  <a:pt x="0" y="0"/>
                </a:moveTo>
                <a:lnTo>
                  <a:pt x="312264" y="0"/>
                </a:lnTo>
                <a:lnTo>
                  <a:pt x="312264" y="1683782"/>
                </a:lnTo>
                <a:lnTo>
                  <a:pt x="0" y="16837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28700" y="3905463"/>
            <a:ext cx="5761060" cy="1736725"/>
          </a:xfrm>
          <a:prstGeom prst="rect">
            <a:avLst/>
          </a:prstGeom>
        </p:spPr>
        <p:txBody>
          <a:bodyPr anchor="t" rtlCol="false" tIns="0" lIns="0" bIns="0" rIns="0">
            <a:spAutoFit/>
          </a:bodyPr>
          <a:lstStyle/>
          <a:p>
            <a:pPr algn="ctr">
              <a:lnSpc>
                <a:spcPts val="3499"/>
              </a:lnSpc>
            </a:pPr>
            <a:r>
              <a:rPr lang="en-US" sz="2499">
                <a:solidFill>
                  <a:srgbClr val="3F322B"/>
                </a:solidFill>
                <a:latin typeface="Inter"/>
                <a:ea typeface="Inter"/>
                <a:cs typeface="Inter"/>
                <a:sym typeface="Inter"/>
              </a:rPr>
              <a:t>The solution should be simple and easy to use for individuals with cognitive or physical impairments. It must ensure accessibility for all users.</a:t>
            </a:r>
          </a:p>
        </p:txBody>
      </p:sp>
      <p:sp>
        <p:nvSpPr>
          <p:cNvPr name="TextBox 7" id="7"/>
          <p:cNvSpPr txBox="true"/>
          <p:nvPr/>
        </p:nvSpPr>
        <p:spPr>
          <a:xfrm rot="0">
            <a:off x="1237978" y="2892390"/>
            <a:ext cx="5342504" cy="986155"/>
          </a:xfrm>
          <a:prstGeom prst="rect">
            <a:avLst/>
          </a:prstGeom>
        </p:spPr>
        <p:txBody>
          <a:bodyPr anchor="t" rtlCol="false" tIns="0" lIns="0" bIns="0" rIns="0">
            <a:spAutoFit/>
          </a:bodyPr>
          <a:lstStyle/>
          <a:p>
            <a:pPr algn="ctr">
              <a:lnSpc>
                <a:spcPts val="3919"/>
              </a:lnSpc>
            </a:pPr>
            <a:r>
              <a:rPr lang="en-US" sz="2799" b="true">
                <a:solidFill>
                  <a:srgbClr val="3F322B"/>
                </a:solidFill>
                <a:latin typeface="Inter Bold"/>
                <a:ea typeface="Inter Bold"/>
                <a:cs typeface="Inter Bold"/>
                <a:sym typeface="Inter Bold"/>
              </a:rPr>
              <a:t>Intuitive and Accessible Design</a:t>
            </a:r>
          </a:p>
        </p:txBody>
      </p:sp>
      <p:sp>
        <p:nvSpPr>
          <p:cNvPr name="TextBox 8" id="8"/>
          <p:cNvSpPr txBox="true"/>
          <p:nvPr/>
        </p:nvSpPr>
        <p:spPr>
          <a:xfrm rot="0">
            <a:off x="1028700" y="7288720"/>
            <a:ext cx="5761060" cy="1736725"/>
          </a:xfrm>
          <a:prstGeom prst="rect">
            <a:avLst/>
          </a:prstGeom>
        </p:spPr>
        <p:txBody>
          <a:bodyPr anchor="t" rtlCol="false" tIns="0" lIns="0" bIns="0" rIns="0">
            <a:spAutoFit/>
          </a:bodyPr>
          <a:lstStyle/>
          <a:p>
            <a:pPr algn="ctr">
              <a:lnSpc>
                <a:spcPts val="3499"/>
              </a:lnSpc>
            </a:pPr>
            <a:r>
              <a:rPr lang="en-US" sz="2499">
                <a:solidFill>
                  <a:srgbClr val="3F322B"/>
                </a:solidFill>
                <a:latin typeface="Inter"/>
                <a:ea typeface="Inter"/>
                <a:cs typeface="Inter"/>
                <a:sym typeface="Inter"/>
              </a:rPr>
              <a:t>The system should allow personalized medication schedules. This ensures timely reminders based on individual needs.</a:t>
            </a:r>
          </a:p>
        </p:txBody>
      </p:sp>
      <p:sp>
        <p:nvSpPr>
          <p:cNvPr name="TextBox 9" id="9"/>
          <p:cNvSpPr txBox="true"/>
          <p:nvPr/>
        </p:nvSpPr>
        <p:spPr>
          <a:xfrm rot="0">
            <a:off x="1329993" y="6137488"/>
            <a:ext cx="5158474" cy="986155"/>
          </a:xfrm>
          <a:prstGeom prst="rect">
            <a:avLst/>
          </a:prstGeom>
        </p:spPr>
        <p:txBody>
          <a:bodyPr anchor="t" rtlCol="false" tIns="0" lIns="0" bIns="0" rIns="0">
            <a:spAutoFit/>
          </a:bodyPr>
          <a:lstStyle/>
          <a:p>
            <a:pPr algn="ctr">
              <a:lnSpc>
                <a:spcPts val="3919"/>
              </a:lnSpc>
            </a:pPr>
            <a:r>
              <a:rPr lang="en-US" sz="2799" b="true">
                <a:solidFill>
                  <a:srgbClr val="3F322B"/>
                </a:solidFill>
                <a:latin typeface="Inter Bold"/>
                <a:ea typeface="Inter Bold"/>
                <a:cs typeface="Inter Bold"/>
                <a:sym typeface="Inter Bold"/>
              </a:rPr>
              <a:t>Customizable Medication Schedules</a:t>
            </a:r>
          </a:p>
        </p:txBody>
      </p:sp>
      <p:sp>
        <p:nvSpPr>
          <p:cNvPr name="TextBox 10" id="10"/>
          <p:cNvSpPr txBox="true"/>
          <p:nvPr/>
        </p:nvSpPr>
        <p:spPr>
          <a:xfrm rot="0">
            <a:off x="11498240" y="6444170"/>
            <a:ext cx="5761060" cy="1736725"/>
          </a:xfrm>
          <a:prstGeom prst="rect">
            <a:avLst/>
          </a:prstGeom>
        </p:spPr>
        <p:txBody>
          <a:bodyPr anchor="t" rtlCol="false" tIns="0" lIns="0" bIns="0" rIns="0">
            <a:spAutoFit/>
          </a:bodyPr>
          <a:lstStyle/>
          <a:p>
            <a:pPr algn="ctr">
              <a:lnSpc>
                <a:spcPts val="3499"/>
              </a:lnSpc>
            </a:pPr>
            <a:r>
              <a:rPr lang="en-US" sz="2499">
                <a:solidFill>
                  <a:srgbClr val="3F322B"/>
                </a:solidFill>
                <a:latin typeface="Inter"/>
                <a:ea typeface="Inter"/>
                <a:cs typeface="Inter"/>
                <a:sym typeface="Inter"/>
              </a:rPr>
              <a:t>The system should provide reminders and alerts for missed doses. It should also verify if the medicine has been taken.</a:t>
            </a:r>
          </a:p>
        </p:txBody>
      </p:sp>
      <p:sp>
        <p:nvSpPr>
          <p:cNvPr name="TextBox 11" id="11"/>
          <p:cNvSpPr txBox="true"/>
          <p:nvPr/>
        </p:nvSpPr>
        <p:spPr>
          <a:xfrm rot="0">
            <a:off x="12121586" y="5218008"/>
            <a:ext cx="4514368" cy="986155"/>
          </a:xfrm>
          <a:prstGeom prst="rect">
            <a:avLst/>
          </a:prstGeom>
        </p:spPr>
        <p:txBody>
          <a:bodyPr anchor="t" rtlCol="false" tIns="0" lIns="0" bIns="0" rIns="0">
            <a:spAutoFit/>
          </a:bodyPr>
          <a:lstStyle/>
          <a:p>
            <a:pPr algn="ctr">
              <a:lnSpc>
                <a:spcPts val="3919"/>
              </a:lnSpc>
            </a:pPr>
            <a:r>
              <a:rPr lang="en-US" sz="2799" b="true">
                <a:solidFill>
                  <a:srgbClr val="3F322B"/>
                </a:solidFill>
                <a:latin typeface="Inter Bold"/>
                <a:ea typeface="Inter Bold"/>
                <a:cs typeface="Inter Bold"/>
                <a:sym typeface="Inter Bold"/>
              </a:rPr>
              <a:t>Timely Alerts and Verification</a:t>
            </a:r>
          </a:p>
        </p:txBody>
      </p:sp>
      <p:sp>
        <p:nvSpPr>
          <p:cNvPr name="TextBox 12" id="12"/>
          <p:cNvSpPr txBox="true"/>
          <p:nvPr/>
        </p:nvSpPr>
        <p:spPr>
          <a:xfrm rot="0">
            <a:off x="2546506" y="1066800"/>
            <a:ext cx="13194989" cy="1325880"/>
          </a:xfrm>
          <a:prstGeom prst="rect">
            <a:avLst/>
          </a:prstGeom>
        </p:spPr>
        <p:txBody>
          <a:bodyPr anchor="t" rtlCol="false" tIns="0" lIns="0" bIns="0" rIns="0">
            <a:spAutoFit/>
          </a:bodyPr>
          <a:lstStyle/>
          <a:p>
            <a:pPr algn="ctr">
              <a:lnSpc>
                <a:spcPts val="10260"/>
              </a:lnSpc>
            </a:pPr>
            <a:r>
              <a:rPr lang="en-US" sz="9000">
                <a:solidFill>
                  <a:srgbClr val="3F322B"/>
                </a:solidFill>
                <a:latin typeface="Girassol"/>
                <a:ea typeface="Girassol"/>
                <a:cs typeface="Girassol"/>
                <a:sym typeface="Girassol"/>
              </a:rPr>
              <a:t>Objectives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7181114" y="0"/>
            <a:ext cx="1106886" cy="1896533"/>
          </a:xfrm>
          <a:custGeom>
            <a:avLst/>
            <a:gdLst/>
            <a:ahLst/>
            <a:cxnLst/>
            <a:rect r="r" b="b" t="t" l="l"/>
            <a:pathLst>
              <a:path h="1896533" w="1106886">
                <a:moveTo>
                  <a:pt x="0" y="0"/>
                </a:moveTo>
                <a:lnTo>
                  <a:pt x="1106886" y="0"/>
                </a:lnTo>
                <a:lnTo>
                  <a:pt x="1106886" y="1896533"/>
                </a:lnTo>
                <a:lnTo>
                  <a:pt x="0" y="189653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0" y="1896533"/>
          <a:ext cx="18288000" cy="8401204"/>
        </p:xfrm>
        <a:graphic>
          <a:graphicData uri="http://schemas.openxmlformats.org/drawingml/2006/table">
            <a:tbl>
              <a:tblPr/>
              <a:tblGrid>
                <a:gridCol w="1235285"/>
                <a:gridCol w="3545307"/>
                <a:gridCol w="2245311"/>
                <a:gridCol w="2325484"/>
                <a:gridCol w="4561312"/>
                <a:gridCol w="4375301"/>
              </a:tblGrid>
              <a:tr h="925737">
                <a:tc>
                  <a:txBody>
                    <a:bodyPr anchor="t" rtlCol="false"/>
                    <a:lstStyle/>
                    <a:p>
                      <a:pPr algn="ctr">
                        <a:lnSpc>
                          <a:spcPts val="2940"/>
                        </a:lnSpc>
                        <a:defRPr/>
                      </a:pPr>
                      <a:r>
                        <a:rPr lang="en-US" sz="2100" b="true">
                          <a:solidFill>
                            <a:srgbClr val="000000"/>
                          </a:solidFill>
                          <a:latin typeface="Inter Bold"/>
                          <a:ea typeface="Inter Bold"/>
                          <a:cs typeface="Inter Bold"/>
                          <a:sym typeface="Inter Bold"/>
                        </a:rPr>
                        <a:t>S. 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977B"/>
                    </a:solidFill>
                  </a:tcPr>
                </a:tc>
                <a:tc>
                  <a:txBody>
                    <a:bodyPr anchor="t" rtlCol="false"/>
                    <a:lstStyle/>
                    <a:p>
                      <a:pPr algn="ctr">
                        <a:lnSpc>
                          <a:spcPts val="2940"/>
                        </a:lnSpc>
                        <a:defRPr/>
                      </a:pPr>
                      <a:r>
                        <a:rPr lang="en-US" sz="2100" b="true">
                          <a:solidFill>
                            <a:srgbClr val="000000"/>
                          </a:solidFill>
                          <a:latin typeface="Inter Bold"/>
                          <a:ea typeface="Inter Bold"/>
                          <a:cs typeface="Inter Bold"/>
                          <a:sym typeface="Inter Bold"/>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977B"/>
                    </a:solidFill>
                  </a:tcPr>
                </a:tc>
                <a:tc>
                  <a:txBody>
                    <a:bodyPr anchor="t" rtlCol="false"/>
                    <a:lstStyle/>
                    <a:p>
                      <a:pPr algn="l">
                        <a:lnSpc>
                          <a:spcPts val="2940"/>
                        </a:lnSpc>
                        <a:defRPr/>
                      </a:pPr>
                      <a:r>
                        <a:rPr lang="en-US" sz="2100" b="true">
                          <a:solidFill>
                            <a:srgbClr val="000000"/>
                          </a:solidFill>
                          <a:latin typeface="Inter Bold"/>
                          <a:ea typeface="Inter Bold"/>
                          <a:cs typeface="Inter Bold"/>
                          <a:sym typeface="Inter Bold"/>
                        </a:rPr>
                        <a:t>Authors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977B"/>
                    </a:solidFill>
                  </a:tcPr>
                </a:tc>
                <a:tc>
                  <a:txBody>
                    <a:bodyPr anchor="t" rtlCol="false"/>
                    <a:lstStyle/>
                    <a:p>
                      <a:pPr algn="ctr">
                        <a:lnSpc>
                          <a:spcPts val="2940"/>
                        </a:lnSpc>
                        <a:defRPr/>
                      </a:pPr>
                      <a:r>
                        <a:rPr lang="en-US" sz="2100" b="true">
                          <a:solidFill>
                            <a:srgbClr val="000000"/>
                          </a:solidFill>
                          <a:latin typeface="Inter Bold"/>
                          <a:ea typeface="Inter Bold"/>
                          <a:cs typeface="Inter Bold"/>
                          <a:sym typeface="Inter Bold"/>
                        </a:rPr>
                        <a:t>Journal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977B"/>
                    </a:solidFill>
                  </a:tcPr>
                </a:tc>
                <a:tc>
                  <a:txBody>
                    <a:bodyPr anchor="t" rtlCol="false"/>
                    <a:lstStyle/>
                    <a:p>
                      <a:pPr algn="ctr">
                        <a:lnSpc>
                          <a:spcPts val="2940"/>
                        </a:lnSpc>
                        <a:defRPr/>
                      </a:pPr>
                      <a:r>
                        <a:rPr lang="en-US" sz="2100" b="true">
                          <a:solidFill>
                            <a:srgbClr val="000000"/>
                          </a:solidFill>
                          <a:latin typeface="Inter Bold"/>
                          <a:ea typeface="Inter Bold"/>
                          <a:cs typeface="Inter Bold"/>
                          <a:sym typeface="Inter Bold"/>
                        </a:rPr>
                        <a:t>Methodology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977B"/>
                    </a:solidFill>
                  </a:tcPr>
                </a:tc>
                <a:tc>
                  <a:txBody>
                    <a:bodyPr anchor="t" rtlCol="false"/>
                    <a:lstStyle/>
                    <a:p>
                      <a:pPr algn="ctr">
                        <a:lnSpc>
                          <a:spcPts val="2940"/>
                        </a:lnSpc>
                        <a:defRPr/>
                      </a:pPr>
                      <a:r>
                        <a:rPr lang="en-US" sz="2100" b="true">
                          <a:solidFill>
                            <a:srgbClr val="000000"/>
                          </a:solidFill>
                          <a:latin typeface="Inter Bold"/>
                          <a:ea typeface="Inter Bold"/>
                          <a:cs typeface="Inter Bold"/>
                          <a:sym typeface="Inter Bold"/>
                        </a:rPr>
                        <a:t>Research Gap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977B"/>
                    </a:solidFill>
                  </a:tcPr>
                </a:tc>
              </a:tr>
              <a:tr h="2472125">
                <a:tc>
                  <a:txBody>
                    <a:bodyPr anchor="t" rtlCol="false"/>
                    <a:lstStyle/>
                    <a:p>
                      <a:pPr algn="ctr">
                        <a:lnSpc>
                          <a:spcPts val="1960"/>
                        </a:lnSpc>
                        <a:defRPr/>
                      </a:pPr>
                      <a:r>
                        <a:rPr lang="en-US" sz="1400">
                          <a:solidFill>
                            <a:srgbClr val="000000"/>
                          </a:solidFill>
                          <a:latin typeface="Inter"/>
                          <a:ea typeface="Inter"/>
                          <a:cs typeface="Inter"/>
                          <a:sym typeface="Inter"/>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Analysis of Internet of Things based Medication Dispenser Reminder and Drug Expiration Health Monitoring and its Applications (2024)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Raj, A. N., Kumar, G. S., Srinivasan, V., Reddy, D. L., Justin, B. V. F., &amp; Priyadharshini, 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4th International Conference on Sustainable Expert Systems (ICSES) (pp. 241-244). IEEE.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The IoT-powered medicine box leverages Wi-Fi connectivity and the Blynk app for real-time communication, integrating health-monitoring sensors and frequent reminders to ensure timely medication intake while notifying caregivers via smartphones.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Current solutions lack integration of real-time caregiver notifications and seamless connectivity for remote health monitoring, limiting their effectiveness in addressing patient adherence and caregiver involvement.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493001">
                <a:tc>
                  <a:txBody>
                    <a:bodyPr anchor="t" rtlCol="false"/>
                    <a:lstStyle/>
                    <a:p>
                      <a:pPr algn="ctr">
                        <a:lnSpc>
                          <a:spcPts val="1960"/>
                        </a:lnSpc>
                        <a:defRPr/>
                      </a:pPr>
                      <a:r>
                        <a:rPr lang="en-US" sz="1400">
                          <a:solidFill>
                            <a:srgbClr val="000000"/>
                          </a:solidFill>
                          <a:latin typeface="Inter"/>
                          <a:ea typeface="Inter"/>
                          <a:cs typeface="Inter"/>
                          <a:sym typeface="Inter"/>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Automated pill dispenser to improve medication compliance, efficiency, and accuracy (2024)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 Vaish, 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IEEE World Forum on Public Safety Technology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The system incorporates an Arduino-based electronic control system and a custom Android application to program medication schedules, enabling precise pill dispensing from individual compartments, coupled with audio alarms for timely reminders.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Existing solutions lack affordable, portable, and reliable automated pill dispensers with real-time scheduling and dispensing, essential for independent users and public safety personnel in emergencies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510341">
                <a:tc>
                  <a:txBody>
                    <a:bodyPr anchor="t" rtlCol="false"/>
                    <a:lstStyle/>
                    <a:p>
                      <a:pPr algn="ctr">
                        <a:lnSpc>
                          <a:spcPts val="1960"/>
                        </a:lnSpc>
                        <a:defRPr/>
                      </a:pPr>
                      <a:r>
                        <a:rPr lang="en-US" sz="1400">
                          <a:solidFill>
                            <a:srgbClr val="000000"/>
                          </a:solidFill>
                          <a:latin typeface="Inter"/>
                          <a:ea typeface="Inter"/>
                          <a:cs typeface="Inter"/>
                          <a:sym typeface="Inter"/>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Smart Medication Management: Enhancing Medication Adherence with an IoT-Based Pill Dispenser and Smart Cup (2024)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Peddisetti, V., Kandregula, P. K., John, J. A., Poomdla, S., George, K., &amp; Panangadan, 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In 2024 IEEE First International Conference on Artificial Intelligence for Medicine, Health and Care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The solution employs IoT devices like the Arduino Nano RP2040-based Smart Pill Dispenser and Smart Cup with integrated sensors, connected via Bluetooth Low Energy, alongside an Android application for real-time notifications and medication adherence tracking.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Inter"/>
                          <a:ea typeface="Inter"/>
                          <a:cs typeface="Inter"/>
                          <a:sym typeface="Inter"/>
                        </a:rPr>
                        <a:t>Existing solutions lack precise integration of real-time consumption verification and notification systems, which are critical for ensuring accurate and timely medication intake for vulnerable populations.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2546506" y="384810"/>
            <a:ext cx="13194989" cy="1325880"/>
          </a:xfrm>
          <a:prstGeom prst="rect">
            <a:avLst/>
          </a:prstGeom>
        </p:spPr>
        <p:txBody>
          <a:bodyPr anchor="t" rtlCol="false" tIns="0" lIns="0" bIns="0" rIns="0">
            <a:spAutoFit/>
          </a:bodyPr>
          <a:lstStyle/>
          <a:p>
            <a:pPr algn="ctr">
              <a:lnSpc>
                <a:spcPts val="10260"/>
              </a:lnSpc>
            </a:pPr>
            <a:r>
              <a:rPr lang="en-US" sz="9000">
                <a:solidFill>
                  <a:srgbClr val="3F322B"/>
                </a:solidFill>
                <a:latin typeface="Girassol"/>
                <a:ea typeface="Girassol"/>
                <a:cs typeface="Girassol"/>
                <a:sym typeface="Girassol"/>
              </a:rPr>
              <a:t>Literature Survey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2047875"/>
          <a:ext cx="18288000" cy="8239125"/>
        </p:xfrm>
        <a:graphic>
          <a:graphicData uri="http://schemas.openxmlformats.org/drawingml/2006/table">
            <a:tbl>
              <a:tblPr/>
              <a:tblGrid>
                <a:gridCol w="1176526"/>
                <a:gridCol w="2692350"/>
                <a:gridCol w="2124481"/>
                <a:gridCol w="3392233"/>
                <a:gridCol w="4248934"/>
                <a:gridCol w="4653477"/>
              </a:tblGrid>
              <a:tr h="880371">
                <a:tc>
                  <a:txBody>
                    <a:bodyPr anchor="t" rtlCol="false"/>
                    <a:lstStyle/>
                    <a:p>
                      <a:pPr algn="ctr">
                        <a:lnSpc>
                          <a:spcPts val="2940"/>
                        </a:lnSpc>
                        <a:defRPr/>
                      </a:pPr>
                      <a:r>
                        <a:rPr lang="en-US" sz="2100" b="true">
                          <a:solidFill>
                            <a:srgbClr val="000000"/>
                          </a:solidFill>
                          <a:latin typeface="Inter Bold"/>
                          <a:ea typeface="Inter Bold"/>
                          <a:cs typeface="Inter Bold"/>
                          <a:sym typeface="Inter Bold"/>
                        </a:rPr>
                        <a:t>S. 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977B"/>
                    </a:solidFill>
                  </a:tcPr>
                </a:tc>
                <a:tc>
                  <a:txBody>
                    <a:bodyPr anchor="t" rtlCol="false"/>
                    <a:lstStyle/>
                    <a:p>
                      <a:pPr algn="ctr">
                        <a:lnSpc>
                          <a:spcPts val="2940"/>
                        </a:lnSpc>
                        <a:defRPr/>
                      </a:pPr>
                      <a:r>
                        <a:rPr lang="en-US" sz="2100" b="true">
                          <a:solidFill>
                            <a:srgbClr val="000000"/>
                          </a:solidFill>
                          <a:latin typeface="Inter Bold"/>
                          <a:ea typeface="Inter Bold"/>
                          <a:cs typeface="Inter Bold"/>
                          <a:sym typeface="Inter Bold"/>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977B"/>
                    </a:solidFill>
                  </a:tcPr>
                </a:tc>
                <a:tc>
                  <a:txBody>
                    <a:bodyPr anchor="t" rtlCol="false"/>
                    <a:lstStyle/>
                    <a:p>
                      <a:pPr algn="ctr">
                        <a:lnSpc>
                          <a:spcPts val="2940"/>
                        </a:lnSpc>
                        <a:defRPr/>
                      </a:pPr>
                      <a:r>
                        <a:rPr lang="en-US" sz="2100" b="true">
                          <a:solidFill>
                            <a:srgbClr val="000000"/>
                          </a:solidFill>
                          <a:latin typeface="Inter Bold"/>
                          <a:ea typeface="Inter Bold"/>
                          <a:cs typeface="Inter Bold"/>
                          <a:sym typeface="Inter Bold"/>
                        </a:rPr>
                        <a:t>Authors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977B"/>
                    </a:solidFill>
                  </a:tcPr>
                </a:tc>
                <a:tc>
                  <a:txBody>
                    <a:bodyPr anchor="t" rtlCol="false"/>
                    <a:lstStyle/>
                    <a:p>
                      <a:pPr algn="ctr">
                        <a:lnSpc>
                          <a:spcPts val="2940"/>
                        </a:lnSpc>
                        <a:defRPr/>
                      </a:pPr>
                      <a:r>
                        <a:rPr lang="en-US" sz="2100" b="true">
                          <a:solidFill>
                            <a:srgbClr val="000000"/>
                          </a:solidFill>
                          <a:latin typeface="Inter Bold"/>
                          <a:ea typeface="Inter Bold"/>
                          <a:cs typeface="Inter Bold"/>
                          <a:sym typeface="Inter Bold"/>
                        </a:rPr>
                        <a:t>Journal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977B"/>
                    </a:solidFill>
                  </a:tcPr>
                </a:tc>
                <a:tc>
                  <a:txBody>
                    <a:bodyPr anchor="t" rtlCol="false"/>
                    <a:lstStyle/>
                    <a:p>
                      <a:pPr algn="ctr">
                        <a:lnSpc>
                          <a:spcPts val="2940"/>
                        </a:lnSpc>
                        <a:defRPr/>
                      </a:pPr>
                      <a:r>
                        <a:rPr lang="en-US" sz="2100" b="true">
                          <a:solidFill>
                            <a:srgbClr val="000000"/>
                          </a:solidFill>
                          <a:latin typeface="Inter Bold"/>
                          <a:ea typeface="Inter Bold"/>
                          <a:cs typeface="Inter Bold"/>
                          <a:sym typeface="Inter Bold"/>
                        </a:rPr>
                        <a:t>Methodology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977B"/>
                    </a:solidFill>
                  </a:tcPr>
                </a:tc>
                <a:tc>
                  <a:txBody>
                    <a:bodyPr anchor="t" rtlCol="false"/>
                    <a:lstStyle/>
                    <a:p>
                      <a:pPr algn="ctr">
                        <a:lnSpc>
                          <a:spcPts val="2940"/>
                        </a:lnSpc>
                        <a:defRPr/>
                      </a:pPr>
                      <a:r>
                        <a:rPr lang="en-US" sz="2100" b="true">
                          <a:solidFill>
                            <a:srgbClr val="000000"/>
                          </a:solidFill>
                          <a:latin typeface="Inter Bold"/>
                          <a:ea typeface="Inter Bold"/>
                          <a:cs typeface="Inter Bold"/>
                          <a:sym typeface="Inter Bold"/>
                        </a:rPr>
                        <a:t>Research Gap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977B"/>
                    </a:solidFill>
                  </a:tcPr>
                </a:tc>
              </a:tr>
              <a:tr h="2363605">
                <a:tc>
                  <a:txBody>
                    <a:bodyPr anchor="t" rtlCol="false"/>
                    <a:lstStyle/>
                    <a:p>
                      <a:pPr algn="ctr">
                        <a:lnSpc>
                          <a:spcPts val="2100"/>
                        </a:lnSpc>
                        <a:defRPr/>
                      </a:pPr>
                      <a:r>
                        <a:rPr lang="en-US" sz="1500">
                          <a:solidFill>
                            <a:srgbClr val="000000"/>
                          </a:solidFill>
                          <a:latin typeface="Inter"/>
                          <a:ea typeface="Inter"/>
                          <a:cs typeface="Inter"/>
                          <a:sym typeface="Inter"/>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Inter"/>
                          <a:ea typeface="Inter"/>
                          <a:cs typeface="Inter"/>
                          <a:sym typeface="Inter"/>
                        </a:rPr>
                        <a:t>A Systematic Review on Pill and Medication Dispensers from a Human-Centered Perspective (2024)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Inter"/>
                          <a:ea typeface="Inter"/>
                          <a:cs typeface="Inter"/>
                          <a:sym typeface="Inter"/>
                        </a:rPr>
                        <a:t> Gargioni, L., Fogli, D., &amp; Baroni, 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Inter"/>
                          <a:ea typeface="Inter"/>
                          <a:cs typeface="Inter"/>
                          <a:sym typeface="Inter"/>
                        </a:rPr>
                        <a:t>Journal of Healthcare Informatics Research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Inter"/>
                          <a:ea typeface="Inter"/>
                          <a:cs typeface="Inter"/>
                          <a:sym typeface="Inter"/>
                        </a:rPr>
                        <a:t>The IoT-powered medicine box leverages Wi-Fi connectivity and the Blynk app for real-time communication, integrating health-monitoring sensors and frequent reminders to ensure timely medication intake while notifying caregivers via smartphones.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Inter"/>
                          <a:ea typeface="Inter"/>
                          <a:cs typeface="Inter"/>
                          <a:sym typeface="Inter"/>
                        </a:rPr>
                        <a:t>Existing studies lack comprehensive insights into user-centered design approaches and real-world implementation challenges for pill dispensers, limiting their usability and acceptance in healthcare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363605">
                <a:tc>
                  <a:txBody>
                    <a:bodyPr anchor="t" rtlCol="false"/>
                    <a:lstStyle/>
                    <a:p>
                      <a:pPr algn="ctr">
                        <a:lnSpc>
                          <a:spcPts val="2100"/>
                        </a:lnSpc>
                        <a:defRPr/>
                      </a:pPr>
                      <a:r>
                        <a:rPr lang="en-US" sz="1500">
                          <a:solidFill>
                            <a:srgbClr val="000000"/>
                          </a:solidFill>
                          <a:latin typeface="Inter"/>
                          <a:ea typeface="Inter"/>
                          <a:cs typeface="Inter"/>
                          <a:sym typeface="Inter"/>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Inter"/>
                          <a:ea typeface="Inter"/>
                          <a:cs typeface="Inter"/>
                          <a:sym typeface="Inter"/>
                        </a:rPr>
                        <a:t>A Smart Voice Assistant Based Hospital Companion with Medicine Dispenser (2023)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Inter"/>
                          <a:ea typeface="Inter"/>
                          <a:cs typeface="Inter"/>
                          <a:sym typeface="Inter"/>
                        </a:rPr>
                        <a:t>Harini, A., Thejasvi, S., Abinaya, V. U., &amp; Sumathi, 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Inter"/>
                          <a:ea typeface="Inter"/>
                          <a:cs typeface="Inter"/>
                          <a:sym typeface="Inter"/>
                        </a:rPr>
                        <a:t>Intelligent Computing and Control for Engineering and Business Systems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Inter"/>
                          <a:ea typeface="Inter"/>
                          <a:cs typeface="Inter"/>
                          <a:sym typeface="Inter"/>
                        </a:rPr>
                        <a:t>The system integrates IoT-based automated pill dispensing, a healthcare-specific voice assistant for interaction and mental support, and sensor-driven health monitoring to track vital parameters and emotion detection for stress management.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Inter"/>
                          <a:ea typeface="Inter"/>
                          <a:cs typeface="Inter"/>
                          <a:sym typeface="Inter"/>
                        </a:rPr>
                        <a:t>Existing solutions often lack comprehensive integration of real-time health monitoring, emotion-based stress interventions, and interactive assistance, which are critical for holistic healthcare management.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631544">
                <a:tc>
                  <a:txBody>
                    <a:bodyPr anchor="t" rtlCol="false"/>
                    <a:lstStyle/>
                    <a:p>
                      <a:pPr algn="ctr">
                        <a:lnSpc>
                          <a:spcPts val="2100"/>
                        </a:lnSpc>
                        <a:defRPr/>
                      </a:pPr>
                      <a:r>
                        <a:rPr lang="en-US" sz="1500">
                          <a:solidFill>
                            <a:srgbClr val="000000"/>
                          </a:solidFill>
                          <a:latin typeface="Inter"/>
                          <a:ea typeface="Inter"/>
                          <a:cs typeface="Inter"/>
                          <a:sym typeface="Inter"/>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Inter"/>
                          <a:ea typeface="Inter"/>
                          <a:cs typeface="Inter"/>
                          <a:sym typeface="Inter"/>
                        </a:rPr>
                        <a:t>IoTAAMD: Experimental Analysis of IoT Assisted Systematic Medicine Dispenser with Logical Sensors Association (2023)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Inter"/>
                          <a:ea typeface="Inter"/>
                          <a:cs typeface="Inter"/>
                          <a:sym typeface="Inter"/>
                        </a:rPr>
                        <a:t>Dheerthi, N., Kumar, A. K., Priyadharsheni, J. M., &amp; Murugarajan, 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Inter"/>
                          <a:ea typeface="Inter"/>
                          <a:cs typeface="Inter"/>
                          <a:sym typeface="Inter"/>
                        </a:rPr>
                        <a:t>International Conference on Innovative Computing, Intelligent Communication and Smart Electrical Systems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Inter"/>
                          <a:ea typeface="Inter"/>
                          <a:cs typeface="Inter"/>
                          <a:sym typeface="Inter"/>
                        </a:rPr>
                        <a:t>The Anytime Automatic Medicine Dispenser (AAMD) is an IoT-based system designed to dispense up to 10 prescriptions with real-time tracking of dosage schedules, alerting caregivers if the user misses a dose, ensuring medication availability 24/7.</a:t>
                      </a:r>
                      <a:endParaRPr lang="en-US" sz="1100"/>
                    </a:p>
                    <a:p>
                      <a:pPr algn="l">
                        <a:lnSpc>
                          <a:spcPts val="21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Inter"/>
                          <a:ea typeface="Inter"/>
                          <a:cs typeface="Inter"/>
                          <a:sym typeface="Inter"/>
                        </a:rPr>
                        <a:t>Conventional medicine dispensers lack features like real-time dosage tracking, caregiver notifications, and support for multiple prescriptions, reducing their efficiency in healthcare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17092786" y="0"/>
            <a:ext cx="1195214" cy="2047875"/>
          </a:xfrm>
          <a:custGeom>
            <a:avLst/>
            <a:gdLst/>
            <a:ahLst/>
            <a:cxnLst/>
            <a:rect r="r" b="b" t="t" l="l"/>
            <a:pathLst>
              <a:path h="2047875" w="1195214">
                <a:moveTo>
                  <a:pt x="0" y="0"/>
                </a:moveTo>
                <a:lnTo>
                  <a:pt x="1195214" y="0"/>
                </a:lnTo>
                <a:lnTo>
                  <a:pt x="1195214" y="2047875"/>
                </a:lnTo>
                <a:lnTo>
                  <a:pt x="0" y="204787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546506" y="384810"/>
            <a:ext cx="13194989" cy="1325880"/>
          </a:xfrm>
          <a:prstGeom prst="rect">
            <a:avLst/>
          </a:prstGeom>
        </p:spPr>
        <p:txBody>
          <a:bodyPr anchor="t" rtlCol="false" tIns="0" lIns="0" bIns="0" rIns="0">
            <a:spAutoFit/>
          </a:bodyPr>
          <a:lstStyle/>
          <a:p>
            <a:pPr algn="ctr">
              <a:lnSpc>
                <a:spcPts val="10260"/>
              </a:lnSpc>
            </a:pPr>
            <a:r>
              <a:rPr lang="en-US" sz="9000">
                <a:solidFill>
                  <a:srgbClr val="3F322B"/>
                </a:solidFill>
                <a:latin typeface="Girassol"/>
                <a:ea typeface="Girassol"/>
                <a:cs typeface="Girassol"/>
                <a:sym typeface="Girassol"/>
              </a:rPr>
              <a:t>Literature Survey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DAGZ_pkZuzo</dc:identifier>
  <dcterms:modified xsi:type="dcterms:W3CDTF">2011-08-01T06:04:30Z</dcterms:modified>
  <cp:revision>1</cp:revision>
  <dc:title>Automated Pill Reminder and Dispensing System with Consumption Verification</dc:title>
</cp:coreProperties>
</file>